
<file path=[Content_Types].xml><?xml version="1.0" encoding="utf-8"?>
<Types xmlns="http://schemas.openxmlformats.org/package/2006/content-types">
  <Default Extension="emf" ContentType="image/x-emf"/>
  <Default Extension="jpeg" ContentType="image/jpeg"/>
  <Default Extension="jpg" ContentType="image/jp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5" r:id="rId5"/>
    <p:sldMasterId id="2147483695" r:id="rId6"/>
  </p:sldMasterIdLst>
  <p:notesMasterIdLst>
    <p:notesMasterId r:id="rId52"/>
  </p:notesMasterIdLst>
  <p:handoutMasterIdLst>
    <p:handoutMasterId r:id="rId53"/>
  </p:handoutMasterIdLst>
  <p:sldIdLst>
    <p:sldId id="631" r:id="rId7"/>
    <p:sldId id="632" r:id="rId8"/>
    <p:sldId id="638" r:id="rId9"/>
    <p:sldId id="633" r:id="rId10"/>
    <p:sldId id="639" r:id="rId11"/>
    <p:sldId id="634" r:id="rId12"/>
    <p:sldId id="635" r:id="rId13"/>
    <p:sldId id="636" r:id="rId14"/>
    <p:sldId id="637" r:id="rId15"/>
    <p:sldId id="641" r:id="rId16"/>
    <p:sldId id="640" r:id="rId17"/>
    <p:sldId id="642" r:id="rId18"/>
    <p:sldId id="643" r:id="rId19"/>
    <p:sldId id="646" r:id="rId20"/>
    <p:sldId id="650" r:id="rId21"/>
    <p:sldId id="649" r:id="rId22"/>
    <p:sldId id="648" r:id="rId23"/>
    <p:sldId id="647" r:id="rId24"/>
    <p:sldId id="651" r:id="rId25"/>
    <p:sldId id="652" r:id="rId26"/>
    <p:sldId id="653" r:id="rId27"/>
    <p:sldId id="654" r:id="rId28"/>
    <p:sldId id="655" r:id="rId29"/>
    <p:sldId id="656" r:id="rId30"/>
    <p:sldId id="645" r:id="rId31"/>
    <p:sldId id="657" r:id="rId32"/>
    <p:sldId id="658" r:id="rId33"/>
    <p:sldId id="659" r:id="rId34"/>
    <p:sldId id="660" r:id="rId35"/>
    <p:sldId id="663" r:id="rId36"/>
    <p:sldId id="662" r:id="rId37"/>
    <p:sldId id="661" r:id="rId38"/>
    <p:sldId id="664" r:id="rId39"/>
    <p:sldId id="666" r:id="rId40"/>
    <p:sldId id="665" r:id="rId41"/>
    <p:sldId id="667" r:id="rId42"/>
    <p:sldId id="668" r:id="rId43"/>
    <p:sldId id="669" r:id="rId44"/>
    <p:sldId id="670" r:id="rId45"/>
    <p:sldId id="671" r:id="rId46"/>
    <p:sldId id="672" r:id="rId47"/>
    <p:sldId id="673" r:id="rId48"/>
    <p:sldId id="674" r:id="rId49"/>
    <p:sldId id="675" r:id="rId50"/>
    <p:sldId id="676" r:id="rId5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wles, Ellie" initials="VE" lastIdx="1" clrIdx="0"/>
  <p:cmAuthor id="1" name="Dove, Eleanor" initials="DE" lastIdx="1" clrIdx="1">
    <p:extLst>
      <p:ext uri="{19B8F6BF-5375-455C-9EA6-DF929625EA0E}">
        <p15:presenceInfo xmlns:p15="http://schemas.microsoft.com/office/powerpoint/2012/main" userId="S-1-5-21-725345543-1229272821-1177238915-3515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5121B"/>
    <a:srgbClr val="000000"/>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0D364D-2549-42AE-AD63-BDDE8585252A}" v="39" dt="2021-02-18T11:53:06.089"/>
    <p1510:client id="{44326549-0F3B-4448-A6BC-D4E529385B1C}" v="4" dt="2021-02-18T11:52:14.465"/>
    <p1510:client id="{4841D9B8-1EF7-4A49-BDAD-82CBFC6758AE}" v="23" dt="2021-02-18T10:56:45.496"/>
    <p1510:client id="{95B9CF0C-E677-4424-9E87-B5DD87596B57}" v="3" dt="2021-02-18T00:28:08.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2.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s, Gareth" userId="S::williagt@lancaster.ac.uk::03e9e228-4948-46d4-ab1f-62183d5e25c1" providerId="AD" clId="Web-{44326549-0F3B-4448-A6BC-D4E529385B1C}"/>
    <pc:docChg chg="modSld">
      <pc:chgData name="Williams, Gareth" userId="S::williagt@lancaster.ac.uk::03e9e228-4948-46d4-ab1f-62183d5e25c1" providerId="AD" clId="Web-{44326549-0F3B-4448-A6BC-D4E529385B1C}" dt="2021-02-18T11:52:11.402" v="44" actId="20577"/>
      <pc:docMkLst>
        <pc:docMk/>
      </pc:docMkLst>
      <pc:sldChg chg="modNotes">
        <pc:chgData name="Williams, Gareth" userId="S::williagt@lancaster.ac.uk::03e9e228-4948-46d4-ab1f-62183d5e25c1" providerId="AD" clId="Web-{44326549-0F3B-4448-A6BC-D4E529385B1C}" dt="2021-02-18T11:50:53.835" v="41"/>
        <pc:sldMkLst>
          <pc:docMk/>
          <pc:sldMk cId="1580890909" sldId="656"/>
        </pc:sldMkLst>
      </pc:sldChg>
      <pc:sldChg chg="modSp">
        <pc:chgData name="Williams, Gareth" userId="S::williagt@lancaster.ac.uk::03e9e228-4948-46d4-ab1f-62183d5e25c1" providerId="AD" clId="Web-{44326549-0F3B-4448-A6BC-D4E529385B1C}" dt="2021-02-18T11:52:11.402" v="44" actId="20577"/>
        <pc:sldMkLst>
          <pc:docMk/>
          <pc:sldMk cId="1739319207" sldId="671"/>
        </pc:sldMkLst>
        <pc:spChg chg="mod">
          <ac:chgData name="Williams, Gareth" userId="S::williagt@lancaster.ac.uk::03e9e228-4948-46d4-ab1f-62183d5e25c1" providerId="AD" clId="Web-{44326549-0F3B-4448-A6BC-D4E529385B1C}" dt="2021-02-18T11:52:11.402" v="44" actId="20577"/>
          <ac:spMkLst>
            <pc:docMk/>
            <pc:sldMk cId="1739319207" sldId="671"/>
            <ac:spMk id="6" creationId="{00000000-0000-0000-0000-000000000000}"/>
          </ac:spMkLst>
        </pc:spChg>
      </pc:sldChg>
    </pc:docChg>
  </pc:docChgLst>
  <pc:docChgLst>
    <pc:chgData name="Dove, Eleanor" userId="S::dove@lancaster.ac.uk::cceca986-a9a4-46f8-8fdd-529c29c7e670" providerId="AD" clId="Web-{420D364D-2549-42AE-AD63-BDDE8585252A}"/>
    <pc:docChg chg="modSld">
      <pc:chgData name="Dove, Eleanor" userId="S::dove@lancaster.ac.uk::cceca986-a9a4-46f8-8fdd-529c29c7e670" providerId="AD" clId="Web-{420D364D-2549-42AE-AD63-BDDE8585252A}" dt="2021-02-18T11:53:01.980" v="14" actId="20577"/>
      <pc:docMkLst>
        <pc:docMk/>
      </pc:docMkLst>
      <pc:sldChg chg="modSp">
        <pc:chgData name="Dove, Eleanor" userId="S::dove@lancaster.ac.uk::cceca986-a9a4-46f8-8fdd-529c29c7e670" providerId="AD" clId="Web-{420D364D-2549-42AE-AD63-BDDE8585252A}" dt="2021-02-18T11:51:24.962" v="0" actId="20577"/>
        <pc:sldMkLst>
          <pc:docMk/>
          <pc:sldMk cId="3235463292" sldId="662"/>
        </pc:sldMkLst>
        <pc:spChg chg="mod">
          <ac:chgData name="Dove, Eleanor" userId="S::dove@lancaster.ac.uk::cceca986-a9a4-46f8-8fdd-529c29c7e670" providerId="AD" clId="Web-{420D364D-2549-42AE-AD63-BDDE8585252A}" dt="2021-02-18T11:51:24.962" v="0" actId="20577"/>
          <ac:spMkLst>
            <pc:docMk/>
            <pc:sldMk cId="3235463292" sldId="662"/>
            <ac:spMk id="3" creationId="{6B00EBB0-C201-4A10-94AA-7CB90BEB9D0A}"/>
          </ac:spMkLst>
        </pc:spChg>
      </pc:sldChg>
      <pc:sldChg chg="modSp">
        <pc:chgData name="Dove, Eleanor" userId="S::dove@lancaster.ac.uk::cceca986-a9a4-46f8-8fdd-529c29c7e670" providerId="AD" clId="Web-{420D364D-2549-42AE-AD63-BDDE8585252A}" dt="2021-02-18T11:53:01.980" v="14" actId="20577"/>
        <pc:sldMkLst>
          <pc:docMk/>
          <pc:sldMk cId="1177983583" sldId="673"/>
        </pc:sldMkLst>
        <pc:spChg chg="mod">
          <ac:chgData name="Dove, Eleanor" userId="S::dove@lancaster.ac.uk::cceca986-a9a4-46f8-8fdd-529c29c7e670" providerId="AD" clId="Web-{420D364D-2549-42AE-AD63-BDDE8585252A}" dt="2021-02-18T11:53:01.980" v="14" actId="20577"/>
          <ac:spMkLst>
            <pc:docMk/>
            <pc:sldMk cId="1177983583" sldId="673"/>
            <ac:spMk id="2" creationId="{9CB7F44E-5580-43BC-ABB5-D3CAC69BEA6C}"/>
          </ac:spMkLst>
        </pc:spChg>
      </pc:sldChg>
    </pc:docChg>
  </pc:docChgLst>
  <pc:docChgLst>
    <pc:chgData name="Williams, Gareth" userId="S::williagt@lancaster.ac.uk::03e9e228-4948-46d4-ab1f-62183d5e25c1" providerId="AD" clId="Web-{A83D40C0-0619-43F9-B3CD-6FD4F379D7B3}"/>
    <pc:docChg chg="modSld">
      <pc:chgData name="Williams, Gareth" userId="S::williagt@lancaster.ac.uk::03e9e228-4948-46d4-ab1f-62183d5e25c1" providerId="AD" clId="Web-{A83D40C0-0619-43F9-B3CD-6FD4F379D7B3}" dt="2021-02-18T11:48:01.510" v="17"/>
      <pc:docMkLst>
        <pc:docMk/>
      </pc:docMkLst>
      <pc:sldChg chg="modNotes">
        <pc:chgData name="Williams, Gareth" userId="S::williagt@lancaster.ac.uk::03e9e228-4948-46d4-ab1f-62183d5e25c1" providerId="AD" clId="Web-{A83D40C0-0619-43F9-B3CD-6FD4F379D7B3}" dt="2021-02-18T11:39:59.810" v="2"/>
        <pc:sldMkLst>
          <pc:docMk/>
          <pc:sldMk cId="2411264259" sldId="633"/>
        </pc:sldMkLst>
      </pc:sldChg>
      <pc:sldChg chg="modNotes">
        <pc:chgData name="Williams, Gareth" userId="S::williagt@lancaster.ac.uk::03e9e228-4948-46d4-ab1f-62183d5e25c1" providerId="AD" clId="Web-{A83D40C0-0619-43F9-B3CD-6FD4F379D7B3}" dt="2021-02-18T11:48:01.510" v="17"/>
        <pc:sldMkLst>
          <pc:docMk/>
          <pc:sldMk cId="3441015701" sldId="654"/>
        </pc:sldMkLst>
      </pc:sldChg>
    </pc:docChg>
  </pc:docChgLst>
  <pc:docChgLst>
    <pc:chgData name="Williams, Gareth" userId="S::williagt@lancaster.ac.uk::03e9e228-4948-46d4-ab1f-62183d5e25c1" providerId="AD" clId="Web-{6A604D9C-713B-4124-963A-27EC8AB1B38B}"/>
    <pc:docChg chg="modSld">
      <pc:chgData name="Williams, Gareth" userId="S::williagt@lancaster.ac.uk::03e9e228-4948-46d4-ab1f-62183d5e25c1" providerId="AD" clId="Web-{6A604D9C-713B-4124-963A-27EC8AB1B38B}" dt="2021-02-19T15:30:32.304" v="2"/>
      <pc:docMkLst>
        <pc:docMk/>
      </pc:docMkLst>
      <pc:sldChg chg="modNotes">
        <pc:chgData name="Williams, Gareth" userId="S::williagt@lancaster.ac.uk::03e9e228-4948-46d4-ab1f-62183d5e25c1" providerId="AD" clId="Web-{6A604D9C-713B-4124-963A-27EC8AB1B38B}" dt="2021-02-19T15:30:32.304" v="2"/>
        <pc:sldMkLst>
          <pc:docMk/>
          <pc:sldMk cId="1580890909" sldId="656"/>
        </pc:sldMkLst>
      </pc:sldChg>
    </pc:docChg>
  </pc:docChgLst>
  <pc:docChgLst>
    <pc:chgData name="Williams, Gareth" userId="S::williagt@lancaster.ac.uk::03e9e228-4948-46d4-ab1f-62183d5e25c1" providerId="AD" clId="Web-{4841D9B8-1EF7-4A49-BDAD-82CBFC6758AE}"/>
    <pc:docChg chg="modSld">
      <pc:chgData name="Williams, Gareth" userId="S::williagt@lancaster.ac.uk::03e9e228-4948-46d4-ab1f-62183d5e25c1" providerId="AD" clId="Web-{4841D9B8-1EF7-4A49-BDAD-82CBFC6758AE}" dt="2021-02-18T10:57:23.825" v="253"/>
      <pc:docMkLst>
        <pc:docMk/>
      </pc:docMkLst>
      <pc:sldChg chg="modNotes">
        <pc:chgData name="Williams, Gareth" userId="S::williagt@lancaster.ac.uk::03e9e228-4948-46d4-ab1f-62183d5e25c1" providerId="AD" clId="Web-{4841D9B8-1EF7-4A49-BDAD-82CBFC6758AE}" dt="2021-02-18T10:57:23.825" v="253"/>
        <pc:sldMkLst>
          <pc:docMk/>
          <pc:sldMk cId="1331259115" sldId="631"/>
        </pc:sldMkLst>
      </pc:sldChg>
      <pc:sldChg chg="modSp">
        <pc:chgData name="Williams, Gareth" userId="S::williagt@lancaster.ac.uk::03e9e228-4948-46d4-ab1f-62183d5e25c1" providerId="AD" clId="Web-{4841D9B8-1EF7-4A49-BDAD-82CBFC6758AE}" dt="2021-02-18T10:55:34.401" v="245" actId="20577"/>
        <pc:sldMkLst>
          <pc:docMk/>
          <pc:sldMk cId="2735232912" sldId="638"/>
        </pc:sldMkLst>
        <pc:spChg chg="mod">
          <ac:chgData name="Williams, Gareth" userId="S::williagt@lancaster.ac.uk::03e9e228-4948-46d4-ab1f-62183d5e25c1" providerId="AD" clId="Web-{4841D9B8-1EF7-4A49-BDAD-82CBFC6758AE}" dt="2021-02-18T10:55:34.401" v="245" actId="20577"/>
          <ac:spMkLst>
            <pc:docMk/>
            <pc:sldMk cId="2735232912" sldId="638"/>
            <ac:spMk id="3" creationId="{6B00EBB0-C201-4A10-94AA-7CB90BEB9D0A}"/>
          </ac:spMkLst>
        </pc:spChg>
      </pc:sldChg>
      <pc:sldChg chg="modSp">
        <pc:chgData name="Williams, Gareth" userId="S::williagt@lancaster.ac.uk::03e9e228-4948-46d4-ab1f-62183d5e25c1" providerId="AD" clId="Web-{4841D9B8-1EF7-4A49-BDAD-82CBFC6758AE}" dt="2021-02-18T10:56:45.496" v="247" actId="14100"/>
        <pc:sldMkLst>
          <pc:docMk/>
          <pc:sldMk cId="1635939925" sldId="640"/>
        </pc:sldMkLst>
        <pc:spChg chg="mod">
          <ac:chgData name="Williams, Gareth" userId="S::williagt@lancaster.ac.uk::03e9e228-4948-46d4-ab1f-62183d5e25c1" providerId="AD" clId="Web-{4841D9B8-1EF7-4A49-BDAD-82CBFC6758AE}" dt="2021-02-18T10:56:45.496" v="247" actId="14100"/>
          <ac:spMkLst>
            <pc:docMk/>
            <pc:sldMk cId="1635939925" sldId="640"/>
            <ac:spMk id="3" creationId="{6B00EBB0-C201-4A10-94AA-7CB90BEB9D0A}"/>
          </ac:spMkLst>
        </pc:spChg>
      </pc:sldChg>
      <pc:sldChg chg="modNotes">
        <pc:chgData name="Williams, Gareth" userId="S::williagt@lancaster.ac.uk::03e9e228-4948-46d4-ab1f-62183d5e25c1" providerId="AD" clId="Web-{4841D9B8-1EF7-4A49-BDAD-82CBFC6758AE}" dt="2021-02-18T10:50:31.161" v="232"/>
        <pc:sldMkLst>
          <pc:docMk/>
          <pc:sldMk cId="1755127207" sldId="642"/>
        </pc:sldMkLst>
      </pc:sldChg>
      <pc:sldChg chg="modNotes">
        <pc:chgData name="Williams, Gareth" userId="S::williagt@lancaster.ac.uk::03e9e228-4948-46d4-ab1f-62183d5e25c1" providerId="AD" clId="Web-{4841D9B8-1EF7-4A49-BDAD-82CBFC6758AE}" dt="2021-02-18T10:51:00.709" v="234"/>
        <pc:sldMkLst>
          <pc:docMk/>
          <pc:sldMk cId="3910519548" sldId="648"/>
        </pc:sldMkLst>
      </pc:sldChg>
      <pc:sldChg chg="modNotes">
        <pc:chgData name="Williams, Gareth" userId="S::williagt@lancaster.ac.uk::03e9e228-4948-46d4-ab1f-62183d5e25c1" providerId="AD" clId="Web-{4841D9B8-1EF7-4A49-BDAD-82CBFC6758AE}" dt="2021-02-18T10:51:08.631" v="238"/>
        <pc:sldMkLst>
          <pc:docMk/>
          <pc:sldMk cId="3923652730" sldId="651"/>
        </pc:sldMkLst>
      </pc:sldChg>
      <pc:sldChg chg="modSp">
        <pc:chgData name="Williams, Gareth" userId="S::williagt@lancaster.ac.uk::03e9e228-4948-46d4-ab1f-62183d5e25c1" providerId="AD" clId="Web-{4841D9B8-1EF7-4A49-BDAD-82CBFC6758AE}" dt="2021-02-18T10:53:24.102" v="242" actId="20577"/>
        <pc:sldMkLst>
          <pc:docMk/>
          <pc:sldMk cId="3235463292" sldId="662"/>
        </pc:sldMkLst>
        <pc:spChg chg="mod">
          <ac:chgData name="Williams, Gareth" userId="S::williagt@lancaster.ac.uk::03e9e228-4948-46d4-ab1f-62183d5e25c1" providerId="AD" clId="Web-{4841D9B8-1EF7-4A49-BDAD-82CBFC6758AE}" dt="2021-02-18T10:53:24.102" v="242" actId="20577"/>
          <ac:spMkLst>
            <pc:docMk/>
            <pc:sldMk cId="3235463292" sldId="662"/>
            <ac:spMk id="3" creationId="{6B00EBB0-C201-4A10-94AA-7CB90BEB9D0A}"/>
          </ac:spMkLst>
        </pc:spChg>
      </pc:sldChg>
    </pc:docChg>
  </pc:docChgLst>
  <pc:docChgLst>
    <pc:chgData name="Dove, Eleanor" userId="S::dove@lancaster.ac.uk::cceca986-a9a4-46f8-8fdd-529c29c7e670" providerId="AD" clId="Web-{95B9CF0C-E677-4424-9E87-B5DD87596B57}"/>
    <pc:docChg chg="modSld">
      <pc:chgData name="Dove, Eleanor" userId="S::dove@lancaster.ac.uk::cceca986-a9a4-46f8-8fdd-529c29c7e670" providerId="AD" clId="Web-{95B9CF0C-E677-4424-9E87-B5DD87596B57}" dt="2021-02-18T00:28:08.204" v="1"/>
      <pc:docMkLst>
        <pc:docMk/>
      </pc:docMkLst>
      <pc:sldChg chg="delSp modSp">
        <pc:chgData name="Dove, Eleanor" userId="S::dove@lancaster.ac.uk::cceca986-a9a4-46f8-8fdd-529c29c7e670" providerId="AD" clId="Web-{95B9CF0C-E677-4424-9E87-B5DD87596B57}" dt="2021-02-18T00:28:08.204" v="1"/>
        <pc:sldMkLst>
          <pc:docMk/>
          <pc:sldMk cId="3910519548" sldId="648"/>
        </pc:sldMkLst>
        <pc:spChg chg="del mod">
          <ac:chgData name="Dove, Eleanor" userId="S::dove@lancaster.ac.uk::cceca986-a9a4-46f8-8fdd-529c29c7e670" providerId="AD" clId="Web-{95B9CF0C-E677-4424-9E87-B5DD87596B57}" dt="2021-02-18T00:28:08.204" v="1"/>
          <ac:spMkLst>
            <pc:docMk/>
            <pc:sldMk cId="3910519548" sldId="648"/>
            <ac:spMk id="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9A275DE-FBBF-4945-A7E7-746B0635B98B}" type="datetimeFigureOut">
              <a:rPr lang="en-GB" smtClean="0"/>
              <a:t>19/02/2021</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4ADC1516-ADA0-4BFA-9FCC-EC83A79C0262}" type="slidenum">
              <a:rPr lang="en-GB" smtClean="0"/>
              <a:t>‹#›</a:t>
            </a:fld>
            <a:endParaRPr lang="en-GB"/>
          </a:p>
        </p:txBody>
      </p:sp>
    </p:spTree>
    <p:extLst>
      <p:ext uri="{BB962C8B-B14F-4D97-AF65-F5344CB8AC3E}">
        <p14:creationId xmlns:p14="http://schemas.microsoft.com/office/powerpoint/2010/main" val="367661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6EB61C5-F14F-4529-ABC1-406300E275C6}" type="datetimeFigureOut">
              <a:rPr lang="en-GB" smtClean="0"/>
              <a:t>19/02/2021</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A2F2968-8D52-4EE5-B5CA-7CDEE265D52D}" type="slidenum">
              <a:rPr lang="en-GB" smtClean="0"/>
              <a:t>‹#›</a:t>
            </a:fld>
            <a:endParaRPr lang="en-GB"/>
          </a:p>
        </p:txBody>
      </p:sp>
    </p:spTree>
    <p:extLst>
      <p:ext uri="{BB962C8B-B14F-4D97-AF65-F5344CB8AC3E}">
        <p14:creationId xmlns:p14="http://schemas.microsoft.com/office/powerpoint/2010/main" val="800410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teams.microsoft.com/l/file/912808EC-5BF2-44D9-BD5B-24D31AA8E427?tenantId=9c9bcd11-977a-4e9c-a9a0-bc734090164a&amp;fileType=pdf&amp;objectUrl=https%3A%2F%2Flivelancsac.sharepoint.com%2Fsites%2FGrp-StudentAmbassadorDBSSafeguarding201920-OperationsDocuments%2FShared%20Documents%2FOperations%20Documents%2FHandout%20-%20Evie's%20story.pdf&amp;baseUrl=https%3A%2F%2Flivelancsac.sharepoint.com%2Fsites%2FGrp-StudentAmbassadorDBSSafeguarding201920-OperationsDocuments&amp;serviceName=teams&amp;threadId=19:6e9065e8ef3740c588e510805207cee8@thread.skype&amp;groupId=2c0344f5-557b-46f4-9054-3652fa55b780%20&#8203;%20%20&#8203;"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lancasteruni.eu.qualtrics.com/jfe/form/SV_8l97uigr6KpJrK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Murder_of_Victoria_Climbi%C3%A9"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Section title slide. </a:t>
            </a:r>
          </a:p>
          <a:p>
            <a:endParaRPr lang="en-GB">
              <a:cs typeface="Calibri"/>
            </a:endParaRPr>
          </a:p>
          <a:p>
            <a:endParaRPr lang="en-GB">
              <a:cs typeface="Calibri"/>
            </a:endParaRPr>
          </a:p>
          <a:p>
            <a:endParaRPr lang="en-GB">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22F0C5-9915-4C9D-B9C1-C3246B8D4C9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0823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GB" baseline="0"/>
              <a:t>Bullying is </a:t>
            </a:r>
            <a:r>
              <a:rPr lang="en-GB"/>
              <a:t>often motivated by prejudice against particular groups, for example on grounds of race, religion, gender, </a:t>
            </a:r>
          </a:p>
          <a:p>
            <a:pPr>
              <a:buNone/>
            </a:pPr>
            <a:r>
              <a:rPr lang="en-GB"/>
              <a:t>sexual orientation, or because a child is adopted or has caring responsibilities.</a:t>
            </a:r>
          </a:p>
          <a:p>
            <a:pPr>
              <a:buNone/>
            </a:pPr>
            <a:r>
              <a:rPr lang="en-GB"/>
              <a:t>It might be motivated by actual differences between children, or perceived differences. </a:t>
            </a:r>
            <a:br>
              <a:rPr lang="en-GB"/>
            </a:br>
            <a:endParaRPr lang="en-GB"/>
          </a:p>
          <a:p>
            <a:r>
              <a:rPr lang="en-GB"/>
              <a:t>Signs:</a:t>
            </a:r>
          </a:p>
          <a:p>
            <a:endParaRPr lang="en-GB"/>
          </a:p>
          <a:p>
            <a:r>
              <a:rPr lang="en-GB"/>
              <a:t>Unexplained changes in behaviour</a:t>
            </a:r>
            <a:br>
              <a:rPr lang="en-GB"/>
            </a:br>
            <a:r>
              <a:rPr lang="en-GB"/>
              <a:t>The child is nervous or sad</a:t>
            </a:r>
          </a:p>
          <a:p>
            <a:r>
              <a:rPr lang="en-GB"/>
              <a:t>Being isolated from activities / being alone in the playground</a:t>
            </a:r>
          </a:p>
          <a:p>
            <a:r>
              <a:rPr lang="en-GB"/>
              <a:t>Not wanting</a:t>
            </a:r>
            <a:r>
              <a:rPr lang="en-GB" baseline="0"/>
              <a:t> to go out during playtime. </a:t>
            </a:r>
            <a:endParaRPr lang="en-GB"/>
          </a:p>
          <a:p>
            <a:endParaRPr lang="en-GB"/>
          </a:p>
          <a:p>
            <a:endParaRPr lang="en-GB"/>
          </a:p>
          <a:p>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20</a:t>
            </a:fld>
            <a:endParaRPr lang="en-GB"/>
          </a:p>
        </p:txBody>
      </p:sp>
    </p:spTree>
    <p:extLst>
      <p:ext uri="{BB962C8B-B14F-4D97-AF65-F5344CB8AC3E}">
        <p14:creationId xmlns:p14="http://schemas.microsoft.com/office/powerpoint/2010/main" val="643312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Online</a:t>
            </a:r>
            <a:r>
              <a:rPr lang="en-GB" baseline="0"/>
              <a:t> events</a:t>
            </a:r>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21</a:t>
            </a:fld>
            <a:endParaRPr lang="en-GB"/>
          </a:p>
        </p:txBody>
      </p:sp>
    </p:spTree>
    <p:extLst>
      <p:ext uri="{BB962C8B-B14F-4D97-AF65-F5344CB8AC3E}">
        <p14:creationId xmlns:p14="http://schemas.microsoft.com/office/powerpoint/2010/main" val="3684133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a:t>Click the microphone</a:t>
            </a:r>
            <a:r>
              <a:rPr lang="en-GB" baseline="0"/>
              <a:t> to play the sound and then click </a:t>
            </a:r>
            <a:r>
              <a:rPr lang="en-GB"/>
              <a:t>to bring up the captions as</a:t>
            </a:r>
            <a:r>
              <a:rPr lang="en-GB" baseline="0"/>
              <a:t> the audio is read </a:t>
            </a:r>
            <a:r>
              <a:rPr lang="en-GB"/>
              <a:t>(5 paragraphs)</a:t>
            </a:r>
          </a:p>
          <a:p>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22</a:t>
            </a:fld>
            <a:endParaRPr lang="en-GB"/>
          </a:p>
        </p:txBody>
      </p:sp>
    </p:spTree>
    <p:extLst>
      <p:ext uri="{BB962C8B-B14F-4D97-AF65-F5344CB8AC3E}">
        <p14:creationId xmlns:p14="http://schemas.microsoft.com/office/powerpoint/2010/main" val="551824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After each response</a:t>
            </a:r>
            <a:r>
              <a:rPr lang="en-GB" baseline="0"/>
              <a:t> explain what the answer is and then ask everyone to put their hand down.</a:t>
            </a:r>
            <a:endParaRPr lang="en-GB"/>
          </a:p>
          <a:p>
            <a:endParaRPr lang="en-GB">
              <a:cs typeface="Calibri"/>
            </a:endParaRPr>
          </a:p>
          <a:p>
            <a:r>
              <a:rPr lang="en-GB" dirty="0">
                <a:cs typeface="Calibri"/>
                <a:hlinkClick r:id="rId3"/>
              </a:rPr>
              <a:t>Link to Evie's Story handout</a:t>
            </a:r>
            <a:r>
              <a:rPr lang="en-GB">
                <a:cs typeface="Calibri"/>
              </a:rPr>
              <a:t> (Teams) </a:t>
            </a:r>
          </a:p>
        </p:txBody>
      </p:sp>
      <p:sp>
        <p:nvSpPr>
          <p:cNvPr id="4" name="Slide Number Placeholder 3"/>
          <p:cNvSpPr>
            <a:spLocks noGrp="1"/>
          </p:cNvSpPr>
          <p:nvPr>
            <p:ph type="sldNum" sz="quarter" idx="10"/>
          </p:nvPr>
        </p:nvSpPr>
        <p:spPr/>
        <p:txBody>
          <a:bodyPr/>
          <a:lstStyle/>
          <a:p>
            <a:fld id="{0A2F2968-8D52-4EE5-B5CA-7CDEE265D52D}" type="slidenum">
              <a:rPr lang="en-GB" smtClean="0"/>
              <a:t>24</a:t>
            </a:fld>
            <a:endParaRPr lang="en-GB"/>
          </a:p>
        </p:txBody>
      </p:sp>
    </p:spTree>
    <p:extLst>
      <p:ext uri="{BB962C8B-B14F-4D97-AF65-F5344CB8AC3E}">
        <p14:creationId xmlns:p14="http://schemas.microsoft.com/office/powerpoint/2010/main" val="1879567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Ask them</a:t>
            </a:r>
            <a:r>
              <a:rPr lang="en-GB" baseline="0"/>
              <a:t> to write in the chat or unmute.</a:t>
            </a:r>
          </a:p>
          <a:p>
            <a:r>
              <a:rPr lang="en-GB"/>
              <a:t>Child- think what’s happening is normal, afraid</a:t>
            </a:r>
            <a:r>
              <a:rPr lang="en-GB" baseline="0"/>
              <a:t> of being taken away from family, afraid of repercussions, afraid of not being believed, don’t know who to turn to, feel they are to blame</a:t>
            </a:r>
          </a:p>
          <a:p>
            <a:endParaRPr lang="en-GB" baseline="0"/>
          </a:p>
          <a:p>
            <a:r>
              <a:rPr lang="en-GB" baseline="0"/>
              <a:t>Adult – know the person who is being blamed, don’t believe it is true, don’t feel they have the time to deal with the problem, think someone else will report/ already have reported it ‘blocked toilet syndrome’, are scared of not being believed/ opening a can of worms, think it isn’t that important, talk themselves out of it</a:t>
            </a:r>
            <a:endParaRPr lang="en-GB"/>
          </a:p>
          <a:p>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35</a:t>
            </a:fld>
            <a:endParaRPr lang="en-GB"/>
          </a:p>
        </p:txBody>
      </p:sp>
    </p:spTree>
    <p:extLst>
      <p:ext uri="{BB962C8B-B14F-4D97-AF65-F5344CB8AC3E}">
        <p14:creationId xmlns:p14="http://schemas.microsoft.com/office/powerpoint/2010/main" val="2537558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solidFill>
                  <a:srgbClr val="FF0000"/>
                </a:solidFill>
              </a:rPr>
              <a:t>Explain</a:t>
            </a:r>
            <a:r>
              <a:rPr lang="en-GB" baseline="0">
                <a:solidFill>
                  <a:srgbClr val="FF0000"/>
                </a:solidFill>
              </a:rPr>
              <a:t> this questionnaire is to get them to think about some of the misconceptions and assumptions that are made about safeguarding. </a:t>
            </a:r>
          </a:p>
          <a:p>
            <a:r>
              <a:rPr lang="en-GB" baseline="0">
                <a:solidFill>
                  <a:srgbClr val="FF0000"/>
                </a:solidFill>
              </a:rPr>
              <a:t>Give them 3 minutes to do this and ask them to use the raise hand function to show that they’re back. Once everyone has done the quiz explain that all of the answers were false and how damaging the misconceptions about safeguarding and child abuse can be for children</a:t>
            </a:r>
            <a:endParaRPr lang="en-GB" baseline="0">
              <a:solidFill>
                <a:srgbClr val="000000"/>
              </a:solidFill>
              <a:cs typeface="Calibri"/>
            </a:endParaRPr>
          </a:p>
          <a:p>
            <a:endParaRPr lang="en-GB">
              <a:solidFill>
                <a:srgbClr val="FF0000"/>
              </a:solidFill>
              <a:cs typeface="Calibri"/>
            </a:endParaRPr>
          </a:p>
          <a:p>
            <a:r>
              <a:rPr lang="en-GB">
                <a:hlinkClick r:id="rId3"/>
              </a:rPr>
              <a:t>Safeguarding: True or False?</a:t>
            </a:r>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4</a:t>
            </a:fld>
            <a:endParaRPr lang="en-GB"/>
          </a:p>
        </p:txBody>
      </p:sp>
    </p:spTree>
    <p:extLst>
      <p:ext uri="{BB962C8B-B14F-4D97-AF65-F5344CB8AC3E}">
        <p14:creationId xmlns:p14="http://schemas.microsoft.com/office/powerpoint/2010/main" val="2809006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Talk about how the history of safeguarding:</a:t>
            </a:r>
            <a:r>
              <a:rPr lang="en-GB" baseline="0"/>
              <a:t> </a:t>
            </a:r>
          </a:p>
          <a:p>
            <a:endParaRPr lang="en-GB" sz="1200" b="1" i="0" kern="1200" baseline="0">
              <a:solidFill>
                <a:schemeClr val="tx1"/>
              </a:solidFill>
              <a:latin typeface="+mn-lt"/>
              <a:ea typeface="+mn-ea"/>
              <a:cs typeface="+mn-cs"/>
            </a:endParaRPr>
          </a:p>
          <a:p>
            <a:r>
              <a:rPr lang="en-GB" sz="1200" b="1" i="0" kern="1200">
                <a:solidFill>
                  <a:schemeClr val="tx1"/>
                </a:solidFill>
                <a:latin typeface="+mn-lt"/>
                <a:ea typeface="+mn-ea"/>
                <a:cs typeface="+mn-cs"/>
              </a:rPr>
              <a:t>Maria Colwell</a:t>
            </a:r>
          </a:p>
          <a:p>
            <a:br>
              <a:rPr lang="en-GB" sz="1200" b="0" i="0" kern="1200">
                <a:solidFill>
                  <a:schemeClr val="tx1"/>
                </a:solidFill>
                <a:latin typeface="+mn-lt"/>
                <a:ea typeface="+mn-ea"/>
                <a:cs typeface="+mn-cs"/>
              </a:rPr>
            </a:br>
            <a:r>
              <a:rPr lang="en-GB" sz="1200" b="0" i="0" kern="1200">
                <a:solidFill>
                  <a:schemeClr val="tx1"/>
                </a:solidFill>
                <a:latin typeface="+mn-lt"/>
                <a:ea typeface="+mn-ea"/>
                <a:cs typeface="+mn-cs"/>
              </a:rPr>
              <a:t>The</a:t>
            </a:r>
            <a:r>
              <a:rPr lang="en-GB" sz="1200" b="0" i="0" kern="1200" baseline="0">
                <a:solidFill>
                  <a:schemeClr val="tx1"/>
                </a:solidFill>
                <a:latin typeface="+mn-lt"/>
                <a:ea typeface="+mn-ea"/>
                <a:cs typeface="+mn-cs"/>
              </a:rPr>
              <a:t> </a:t>
            </a:r>
            <a:r>
              <a:rPr lang="en-GB" sz="1200" b="0" i="0" kern="1200">
                <a:solidFill>
                  <a:schemeClr val="tx1"/>
                </a:solidFill>
                <a:latin typeface="+mn-lt"/>
                <a:ea typeface="+mn-ea"/>
                <a:cs typeface="+mn-cs"/>
              </a:rPr>
              <a:t>death of seven-year-old Maria Colwell in 1973 (as a result of being beaten by her stepfather) triggered legislation and child protection procedures that have evolved over the past two decades.</a:t>
            </a:r>
            <a:br>
              <a:rPr lang="en-GB" sz="1200" b="0" i="0" kern="1200">
                <a:solidFill>
                  <a:schemeClr val="tx1"/>
                </a:solidFill>
                <a:latin typeface="+mn-lt"/>
                <a:ea typeface="+mn-ea"/>
                <a:cs typeface="+mn-cs"/>
              </a:rPr>
            </a:br>
            <a:br>
              <a:rPr lang="en-GB" sz="1200" b="0" i="0" kern="1200">
                <a:solidFill>
                  <a:schemeClr val="tx1"/>
                </a:solidFill>
                <a:latin typeface="+mn-lt"/>
                <a:ea typeface="+mn-ea"/>
                <a:cs typeface="+mn-cs"/>
              </a:rPr>
            </a:br>
            <a:r>
              <a:rPr lang="en-GB" sz="1200" b="1" i="0" kern="1200">
                <a:solidFill>
                  <a:schemeClr val="tx1"/>
                </a:solidFill>
                <a:latin typeface="+mn-lt"/>
                <a:ea typeface="+mn-ea"/>
                <a:cs typeface="+mn-cs"/>
              </a:rPr>
              <a:t>Victoria </a:t>
            </a:r>
            <a:r>
              <a:rPr lang="en-GB" sz="1200" b="1" i="0" kern="1200" err="1">
                <a:solidFill>
                  <a:schemeClr val="tx1"/>
                </a:solidFill>
                <a:latin typeface="+mn-lt"/>
                <a:ea typeface="+mn-ea"/>
                <a:cs typeface="+mn-cs"/>
              </a:rPr>
              <a:t>Climbié</a:t>
            </a:r>
            <a:r>
              <a:rPr lang="en-GB" sz="1200" b="1" i="0" kern="1200">
                <a:solidFill>
                  <a:schemeClr val="tx1"/>
                </a:solidFill>
                <a:latin typeface="+mn-lt"/>
                <a:ea typeface="+mn-ea"/>
                <a:cs typeface="+mn-cs"/>
              </a:rPr>
              <a:t>: </a:t>
            </a:r>
          </a:p>
          <a:p>
            <a:endParaRPr lang="en-GB" sz="1200" b="1" i="0" kern="1200">
              <a:solidFill>
                <a:schemeClr val="tx1"/>
              </a:solidFill>
              <a:latin typeface="+mn-lt"/>
              <a:ea typeface="+mn-ea"/>
              <a:cs typeface="+mn-cs"/>
            </a:endParaRPr>
          </a:p>
          <a:p>
            <a:r>
              <a:rPr lang="en-GB"/>
              <a:t>In 2000 in London, an eight-year-old girl called </a:t>
            </a:r>
            <a:r>
              <a:rPr lang="en-GB" b="1"/>
              <a:t>Victoria </a:t>
            </a:r>
            <a:r>
              <a:rPr lang="en-GB" b="1" err="1"/>
              <a:t>Adjo</a:t>
            </a:r>
            <a:r>
              <a:rPr lang="en-GB" b="1"/>
              <a:t> </a:t>
            </a:r>
            <a:r>
              <a:rPr lang="en-GB" b="1" err="1"/>
              <a:t>Climbié</a:t>
            </a:r>
            <a:r>
              <a:rPr lang="en-GB"/>
              <a:t> was tortured and murdered by her guardians. Her death led to a public</a:t>
            </a:r>
            <a:r>
              <a:rPr lang="en-GB" baseline="0"/>
              <a:t> enquiry </a:t>
            </a:r>
            <a:r>
              <a:rPr lang="en-GB"/>
              <a:t>and produced major changes in child</a:t>
            </a:r>
            <a:r>
              <a:rPr lang="en-GB" baseline="0"/>
              <a:t> protection </a:t>
            </a:r>
            <a:r>
              <a:rPr lang="en-GB"/>
              <a:t>policies in the United Kingdom.</a:t>
            </a:r>
            <a:r>
              <a:rPr lang="en-GB" sz="1200" kern="1200">
                <a:solidFill>
                  <a:schemeClr val="tx1"/>
                </a:solidFill>
                <a:latin typeface="+mn-lt"/>
                <a:ea typeface="+mn-ea"/>
                <a:cs typeface="+mn-cs"/>
              </a:rPr>
              <a:t> The inquiry </a:t>
            </a:r>
            <a:r>
              <a:rPr lang="en-GB"/>
              <a:t>discovered numerous instances where </a:t>
            </a:r>
            <a:r>
              <a:rPr lang="en-GB" err="1"/>
              <a:t>Climbié</a:t>
            </a:r>
            <a:r>
              <a:rPr lang="en-GB"/>
              <a:t> could have been saved, noted that many of the organisations involved in her care were badly run</a:t>
            </a:r>
            <a:r>
              <a:rPr lang="en-GB" baseline="0"/>
              <a:t> </a:t>
            </a:r>
            <a:r>
              <a:rPr lang="en-GB" sz="1200" kern="1200">
                <a:solidFill>
                  <a:schemeClr val="tx1"/>
                </a:solidFill>
                <a:latin typeface="+mn-lt"/>
                <a:ea typeface="+mn-ea"/>
                <a:cs typeface="+mn-cs"/>
              </a:rPr>
              <a:t>and neglected their duty of care to Victoria. There</a:t>
            </a:r>
            <a:r>
              <a:rPr lang="en-GB" sz="1200" kern="1200" baseline="0">
                <a:solidFill>
                  <a:schemeClr val="tx1"/>
                </a:solidFill>
                <a:latin typeface="+mn-lt"/>
                <a:ea typeface="+mn-ea"/>
                <a:cs typeface="+mn-cs"/>
              </a:rPr>
              <a:t> were </a:t>
            </a:r>
            <a:r>
              <a:rPr lang="en-GB" sz="1200" kern="1200">
                <a:solidFill>
                  <a:schemeClr val="tx1"/>
                </a:solidFill>
                <a:latin typeface="+mn-lt"/>
                <a:ea typeface="+mn-ea"/>
                <a:cs typeface="+mn-cs"/>
              </a:rPr>
              <a:t>12 occasions when agencies could have intervened and possibly saved the girl's life. </a:t>
            </a:r>
            <a:endParaRPr lang="en-GB" sz="1200" b="1" i="0" kern="1200">
              <a:solidFill>
                <a:schemeClr val="tx1"/>
              </a:solidFill>
              <a:latin typeface="+mn-lt"/>
              <a:ea typeface="+mn-ea"/>
              <a:cs typeface="+mn-cs"/>
            </a:endParaRPr>
          </a:p>
          <a:p>
            <a:endParaRPr lang="en-GB" sz="1200" b="1" i="0" kern="1200">
              <a:solidFill>
                <a:schemeClr val="tx1"/>
              </a:solidFill>
              <a:latin typeface="+mn-lt"/>
              <a:ea typeface="+mn-ea"/>
              <a:cs typeface="+mn-cs"/>
            </a:endParaRPr>
          </a:p>
          <a:p>
            <a:endParaRPr lang="en-GB" sz="1200" b="0" i="0" kern="1200">
              <a:solidFill>
                <a:schemeClr val="tx1"/>
              </a:solidFill>
              <a:latin typeface="+mn-lt"/>
              <a:ea typeface="+mn-ea"/>
              <a:cs typeface="+mn-cs"/>
            </a:endParaRPr>
          </a:p>
          <a:p>
            <a:r>
              <a:rPr lang="en-GB" sz="1200" b="1" i="0" kern="1200">
                <a:solidFill>
                  <a:schemeClr val="tx1"/>
                </a:solidFill>
                <a:latin typeface="+mn-lt"/>
                <a:ea typeface="+mn-ea"/>
                <a:cs typeface="+mn-cs"/>
              </a:rPr>
              <a:t>“Baby P” Peter Connelly:</a:t>
            </a:r>
            <a:r>
              <a:rPr lang="en-GB" sz="1200" b="1" i="0" kern="1200" baseline="0">
                <a:solidFill>
                  <a:schemeClr val="tx1"/>
                </a:solidFill>
                <a:latin typeface="+mn-lt"/>
                <a:ea typeface="+mn-ea"/>
                <a:cs typeface="+mn-cs"/>
              </a:rPr>
              <a:t> </a:t>
            </a:r>
            <a:r>
              <a:rPr lang="en-GB" sz="1200" b="0" i="0" kern="1200" baseline="0">
                <a:solidFill>
                  <a:schemeClr val="tx1"/>
                </a:solidFill>
                <a:latin typeface="+mn-lt"/>
                <a:ea typeface="+mn-ea"/>
                <a:cs typeface="+mn-cs"/>
              </a:rPr>
              <a:t>Died in 2007 after been beaten by this mother and her boyfriend. He was under</a:t>
            </a:r>
            <a:r>
              <a:rPr lang="en-GB" sz="1200" b="0" i="0" kern="1200">
                <a:solidFill>
                  <a:schemeClr val="tx1"/>
                </a:solidFill>
                <a:latin typeface="+mn-lt"/>
                <a:ea typeface="+mn-ea"/>
                <a:cs typeface="+mn-cs"/>
              </a:rPr>
              <a:t> the same child care authorities that had already failed ten years earlier in the case of </a:t>
            </a:r>
            <a:r>
              <a:rPr lang="en-GB" sz="1200" b="0" i="0" u="sng" kern="1200">
                <a:solidFill>
                  <a:schemeClr val="tx1"/>
                </a:solidFill>
                <a:latin typeface="+mn-lt"/>
                <a:ea typeface="+mn-ea"/>
                <a:cs typeface="+mn-cs"/>
                <a:hlinkClick r:id="rId3" tooltip="Murder of Victoria Climbié"/>
              </a:rPr>
              <a:t>Victoria </a:t>
            </a:r>
            <a:r>
              <a:rPr lang="en-GB" sz="1200" b="0" i="0" u="sng" kern="1200" err="1">
                <a:solidFill>
                  <a:schemeClr val="tx1"/>
                </a:solidFill>
                <a:latin typeface="+mn-lt"/>
                <a:ea typeface="+mn-ea"/>
                <a:cs typeface="+mn-cs"/>
                <a:hlinkClick r:id="rId3" tooltip="Murder of Victoria Climbié"/>
              </a:rPr>
              <a:t>Climbié</a:t>
            </a:r>
            <a:r>
              <a:rPr lang="en-GB" sz="1200" b="0" i="0" kern="1200">
                <a:solidFill>
                  <a:schemeClr val="tx1"/>
                </a:solidFill>
                <a:latin typeface="+mn-lt"/>
                <a:ea typeface="+mn-ea"/>
                <a:cs typeface="+mn-cs"/>
              </a:rPr>
              <a:t>. That had led to a public enquiry which resulted in measures being put in place in an effort to prevent similar cases happening.</a:t>
            </a:r>
            <a:endParaRPr lang="en-GB" sz="1200" b="1" i="0" kern="1200">
              <a:solidFill>
                <a:schemeClr val="tx1"/>
              </a:solidFill>
              <a:latin typeface="+mn-lt"/>
              <a:ea typeface="+mn-ea"/>
              <a:cs typeface="+mn-cs"/>
            </a:endParaRPr>
          </a:p>
          <a:p>
            <a:endParaRPr lang="en-GB" sz="1200" b="0" i="0" kern="1200">
              <a:solidFill>
                <a:schemeClr val="tx1"/>
              </a:solidFill>
              <a:latin typeface="+mn-lt"/>
              <a:ea typeface="+mn-ea"/>
              <a:cs typeface="+mn-cs"/>
            </a:endParaRPr>
          </a:p>
          <a:p>
            <a:r>
              <a:rPr lang="en-GB" sz="1200" b="0" i="0" kern="1200">
                <a:solidFill>
                  <a:schemeClr val="tx1"/>
                </a:solidFill>
                <a:latin typeface="+mn-lt"/>
                <a:ea typeface="+mn-ea"/>
                <a:cs typeface="+mn-cs"/>
              </a:rPr>
              <a:t>Key</a:t>
            </a:r>
            <a:r>
              <a:rPr lang="en-GB" sz="1200" b="0" i="0" kern="1200" baseline="0">
                <a:solidFill>
                  <a:schemeClr val="tx1"/>
                </a:solidFill>
                <a:latin typeface="+mn-lt"/>
                <a:ea typeface="+mn-ea"/>
                <a:cs typeface="+mn-cs"/>
              </a:rPr>
              <a:t> message – every child is everyone’s responsibility, we have to work together. </a:t>
            </a:r>
            <a:br>
              <a:rPr lang="en-GB" sz="1200" b="0" i="0" kern="1200">
                <a:solidFill>
                  <a:schemeClr val="tx1"/>
                </a:solidFill>
                <a:latin typeface="+mn-lt"/>
                <a:ea typeface="+mn-ea"/>
                <a:cs typeface="+mn-cs"/>
              </a:rPr>
            </a:br>
            <a:endParaRPr lang="en-GB"/>
          </a:p>
          <a:p>
            <a:endParaRPr lang="en-GB"/>
          </a:p>
          <a:p>
            <a:endParaRPr lang="en-GB"/>
          </a:p>
          <a:p>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5</a:t>
            </a:fld>
            <a:endParaRPr lang="en-GB"/>
          </a:p>
        </p:txBody>
      </p:sp>
    </p:spTree>
    <p:extLst>
      <p:ext uri="{BB962C8B-B14F-4D97-AF65-F5344CB8AC3E}">
        <p14:creationId xmlns:p14="http://schemas.microsoft.com/office/powerpoint/2010/main" val="3228752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If you are being asked questions that you feel uncomfortable answering or do not think should be discussed as part of an event by young people (for instance, "Do you do a lot of drinking at university?") you do not need to answer those questions.</a:t>
            </a:r>
          </a:p>
          <a:p>
            <a:endParaRPr lang="en-US">
              <a:cs typeface="Calibri"/>
            </a:endParaRPr>
          </a:p>
          <a:p>
            <a:r>
              <a:rPr lang="en-US">
                <a:cs typeface="Calibri"/>
              </a:rPr>
              <a:t>A good way to deal with difficult questions like this is by saying "This is not an appropriate conversation". This can allow you to move the topic back to the event or other questions.</a:t>
            </a:r>
          </a:p>
        </p:txBody>
      </p:sp>
      <p:sp>
        <p:nvSpPr>
          <p:cNvPr id="4" name="Slide Number Placeholder 3"/>
          <p:cNvSpPr>
            <a:spLocks noGrp="1"/>
          </p:cNvSpPr>
          <p:nvPr>
            <p:ph type="sldNum" sz="quarter" idx="5"/>
          </p:nvPr>
        </p:nvSpPr>
        <p:spPr/>
        <p:txBody>
          <a:bodyPr/>
          <a:lstStyle/>
          <a:p>
            <a:fld id="{0A2F2968-8D52-4EE5-B5CA-7CDEE265D52D}" type="slidenum">
              <a:rPr lang="en-GB" smtClean="0"/>
              <a:t>12</a:t>
            </a:fld>
            <a:endParaRPr lang="en-GB"/>
          </a:p>
        </p:txBody>
      </p:sp>
    </p:spTree>
    <p:extLst>
      <p:ext uri="{BB962C8B-B14F-4D97-AF65-F5344CB8AC3E}">
        <p14:creationId xmlns:p14="http://schemas.microsoft.com/office/powerpoint/2010/main" val="3459348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Ask students</a:t>
            </a:r>
            <a:r>
              <a:rPr lang="en-GB" baseline="0"/>
              <a:t> to write in the chat or unmute</a:t>
            </a:r>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15</a:t>
            </a:fld>
            <a:endParaRPr lang="en-GB"/>
          </a:p>
        </p:txBody>
      </p:sp>
    </p:spTree>
    <p:extLst>
      <p:ext uri="{BB962C8B-B14F-4D97-AF65-F5344CB8AC3E}">
        <p14:creationId xmlns:p14="http://schemas.microsoft.com/office/powerpoint/2010/main" val="23292568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Ask students</a:t>
            </a:r>
            <a:r>
              <a:rPr lang="en-GB" baseline="0"/>
              <a:t> to write in chat or unmute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t>Signs: Distrust of adults, fear - raised voices, emotional outbursts, nervousness</a:t>
            </a:r>
            <a:r>
              <a:rPr lang="en-GB" baseline="0"/>
              <a:t> or disclosure (sometimes without recognising the seriousness of what they have shared).  </a:t>
            </a:r>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16</a:t>
            </a:fld>
            <a:endParaRPr lang="en-GB"/>
          </a:p>
        </p:txBody>
      </p:sp>
    </p:spTree>
    <p:extLst>
      <p:ext uri="{BB962C8B-B14F-4D97-AF65-F5344CB8AC3E}">
        <p14:creationId xmlns:p14="http://schemas.microsoft.com/office/powerpoint/2010/main" val="378545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Ask the students to write in the chat or unmute </a:t>
            </a:r>
            <a:endParaRPr lang="en-US"/>
          </a:p>
        </p:txBody>
      </p:sp>
      <p:sp>
        <p:nvSpPr>
          <p:cNvPr id="4" name="Slide Number Placeholder 3"/>
          <p:cNvSpPr>
            <a:spLocks noGrp="1"/>
          </p:cNvSpPr>
          <p:nvPr>
            <p:ph type="sldNum" sz="quarter" idx="5"/>
          </p:nvPr>
        </p:nvSpPr>
        <p:spPr/>
        <p:txBody>
          <a:bodyPr/>
          <a:lstStyle/>
          <a:p>
            <a:fld id="{0A2F2968-8D52-4EE5-B5CA-7CDEE265D52D}" type="slidenum">
              <a:rPr lang="en-GB" smtClean="0"/>
              <a:t>17</a:t>
            </a:fld>
            <a:endParaRPr lang="en-GB"/>
          </a:p>
        </p:txBody>
      </p:sp>
    </p:spTree>
    <p:extLst>
      <p:ext uri="{BB962C8B-B14F-4D97-AF65-F5344CB8AC3E}">
        <p14:creationId xmlns:p14="http://schemas.microsoft.com/office/powerpoint/2010/main" val="4014893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Ask the students to write in the chat or unmute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chemeClr val="tx1"/>
                </a:solidFill>
              </a:rPr>
              <a:t>Signs:</a:t>
            </a:r>
            <a:r>
              <a:rPr lang="en-GB" baseline="0">
                <a:solidFill>
                  <a:schemeClr val="tx1"/>
                </a:solidFill>
              </a:rPr>
              <a:t> u</a:t>
            </a:r>
            <a:r>
              <a:rPr lang="en-GB">
                <a:solidFill>
                  <a:schemeClr val="tx1"/>
                </a:solidFill>
              </a:rPr>
              <a:t>nexplained changes in behaviour, physical markings,</a:t>
            </a:r>
            <a:r>
              <a:rPr lang="en-GB" baseline="0">
                <a:solidFill>
                  <a:schemeClr val="tx1"/>
                </a:solidFill>
              </a:rPr>
              <a:t> </a:t>
            </a:r>
            <a:r>
              <a:rPr lang="en-GB">
                <a:solidFill>
                  <a:schemeClr val="tx1"/>
                </a:solidFill>
              </a:rPr>
              <a:t>absent from classes or activities,</a:t>
            </a:r>
            <a:r>
              <a:rPr lang="en-GB" baseline="0">
                <a:solidFill>
                  <a:schemeClr val="tx1"/>
                </a:solidFill>
              </a:rPr>
              <a:t> </a:t>
            </a:r>
            <a:r>
              <a:rPr lang="en-GB">
                <a:solidFill>
                  <a:schemeClr val="tx1"/>
                </a:solidFill>
              </a:rPr>
              <a:t>gifts from partner</a:t>
            </a:r>
            <a:r>
              <a:rPr lang="en-GB" baseline="0">
                <a:solidFill>
                  <a:schemeClr val="tx1"/>
                </a:solidFill>
              </a:rPr>
              <a:t> &amp; </a:t>
            </a:r>
            <a:r>
              <a:rPr lang="en-GB">
                <a:solidFill>
                  <a:schemeClr val="tx1"/>
                </a:solidFill>
              </a:rPr>
              <a:t>discussing a relationship perhaps with an older person.</a:t>
            </a:r>
          </a:p>
          <a:p>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18</a:t>
            </a:fld>
            <a:endParaRPr lang="en-GB"/>
          </a:p>
        </p:txBody>
      </p:sp>
    </p:spTree>
    <p:extLst>
      <p:ext uri="{BB962C8B-B14F-4D97-AF65-F5344CB8AC3E}">
        <p14:creationId xmlns:p14="http://schemas.microsoft.com/office/powerpoint/2010/main" val="1991319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Signs:</a:t>
            </a:r>
            <a:endParaRPr lang="en-GB"/>
          </a:p>
          <a:p>
            <a:r>
              <a:rPr lang="en-GB" baseline="0"/>
              <a:t>Unwashed clothes / poor personal hygiene / head lice</a:t>
            </a:r>
            <a:r>
              <a:rPr lang="en-GB"/>
              <a:t> </a:t>
            </a:r>
            <a:endParaRPr lang="en-GB">
              <a:cs typeface="Calibri"/>
            </a:endParaRPr>
          </a:p>
          <a:p>
            <a:r>
              <a:rPr lang="en-GB" baseline="0"/>
              <a:t>Talking about being left alone / not eating properly</a:t>
            </a:r>
          </a:p>
          <a:p>
            <a:r>
              <a:rPr lang="en-GB" baseline="0"/>
              <a:t>Wearing shoes to small or to big</a:t>
            </a:r>
          </a:p>
          <a:p>
            <a:r>
              <a:rPr lang="en-GB" baseline="0"/>
              <a:t>Medical conditions being left untreated.</a:t>
            </a:r>
          </a:p>
          <a:p>
            <a:endParaRPr lang="en-GB"/>
          </a:p>
        </p:txBody>
      </p:sp>
      <p:sp>
        <p:nvSpPr>
          <p:cNvPr id="4" name="Slide Number Placeholder 3"/>
          <p:cNvSpPr>
            <a:spLocks noGrp="1"/>
          </p:cNvSpPr>
          <p:nvPr>
            <p:ph type="sldNum" sz="quarter" idx="10"/>
          </p:nvPr>
        </p:nvSpPr>
        <p:spPr/>
        <p:txBody>
          <a:bodyPr/>
          <a:lstStyle/>
          <a:p>
            <a:fld id="{0A2F2968-8D52-4EE5-B5CA-7CDEE265D52D}" type="slidenum">
              <a:rPr lang="en-GB" smtClean="0"/>
              <a:t>19</a:t>
            </a:fld>
            <a:endParaRPr lang="en-GB"/>
          </a:p>
        </p:txBody>
      </p:sp>
    </p:spTree>
    <p:extLst>
      <p:ext uri="{BB962C8B-B14F-4D97-AF65-F5344CB8AC3E}">
        <p14:creationId xmlns:p14="http://schemas.microsoft.com/office/powerpoint/2010/main" val="3732357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3.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623392" y="1556793"/>
            <a:ext cx="10945216" cy="1010543"/>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3" name="Subtitle 2"/>
          <p:cNvSpPr>
            <a:spLocks noGrp="1"/>
          </p:cNvSpPr>
          <p:nvPr>
            <p:ph type="subTitle" idx="1"/>
          </p:nvPr>
        </p:nvSpPr>
        <p:spPr>
          <a:xfrm>
            <a:off x="623392" y="2852936"/>
            <a:ext cx="10945216"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302519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lide 3: text using bullet points">
    <p:spTree>
      <p:nvGrpSpPr>
        <p:cNvPr id="1" name=""/>
        <p:cNvGrpSpPr/>
        <p:nvPr/>
      </p:nvGrpSpPr>
      <p:grpSpPr>
        <a:xfrm>
          <a:off x="0" y="0"/>
          <a:ext cx="0" cy="0"/>
          <a:chOff x="0" y="0"/>
          <a:chExt cx="0" cy="0"/>
        </a:xfrm>
      </p:grpSpPr>
      <p:sp>
        <p:nvSpPr>
          <p:cNvPr id="8" name="Subtitle 2"/>
          <p:cNvSpPr>
            <a:spLocks noGrp="1"/>
          </p:cNvSpPr>
          <p:nvPr>
            <p:ph type="subTitle" idx="13"/>
          </p:nvPr>
        </p:nvSpPr>
        <p:spPr>
          <a:xfrm>
            <a:off x="537931" y="1844824"/>
            <a:ext cx="11126688" cy="4752528"/>
          </a:xfrm>
          <a:prstGeom prst="rect">
            <a:avLst/>
          </a:prstGeom>
        </p:spPr>
        <p:txBody>
          <a:bodyPr/>
          <a:lstStyle>
            <a:lvl1pPr marL="358775" marR="0" indent="-358775" algn="l" defTabSz="914400" rtl="0" eaLnBrk="1" fontAlgn="auto" latinLnBrk="0" hangingPunct="1">
              <a:lnSpc>
                <a:spcPct val="100000"/>
              </a:lnSpc>
              <a:spcBef>
                <a:spcPct val="20000"/>
              </a:spcBef>
              <a:spcAft>
                <a:spcPts val="0"/>
              </a:spcAft>
              <a:buClrTx/>
              <a:buSzTx/>
              <a:buFont typeface="Arial" pitchFamily="34" charset="0"/>
              <a:buChar char="•"/>
              <a:tabLst/>
              <a:defRPr sz="24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417264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lide 4: smaller text using bullet points">
    <p:spTree>
      <p:nvGrpSpPr>
        <p:cNvPr id="1" name=""/>
        <p:cNvGrpSpPr/>
        <p:nvPr/>
      </p:nvGrpSpPr>
      <p:grpSpPr>
        <a:xfrm>
          <a:off x="0" y="0"/>
          <a:ext cx="0" cy="0"/>
          <a:chOff x="0" y="0"/>
          <a:chExt cx="0" cy="0"/>
        </a:xfrm>
      </p:grpSpPr>
      <p:sp>
        <p:nvSpPr>
          <p:cNvPr id="8" name="Subtitle 2"/>
          <p:cNvSpPr>
            <a:spLocks noGrp="1"/>
          </p:cNvSpPr>
          <p:nvPr>
            <p:ph type="subTitle" idx="13"/>
          </p:nvPr>
        </p:nvSpPr>
        <p:spPr>
          <a:xfrm>
            <a:off x="537931" y="1844824"/>
            <a:ext cx="11126688" cy="4752528"/>
          </a:xfrm>
          <a:prstGeom prst="rect">
            <a:avLst/>
          </a:prstGeom>
        </p:spPr>
        <p:txBody>
          <a:bodyPr/>
          <a:lstStyle>
            <a:lvl1pPr marL="358775" marR="0" indent="-358775" algn="l" defTabSz="914400" rtl="0" eaLnBrk="1" fontAlgn="auto" latinLnBrk="0" hangingPunct="1">
              <a:lnSpc>
                <a:spcPct val="100000"/>
              </a:lnSpc>
              <a:spcBef>
                <a:spcPct val="20000"/>
              </a:spcBef>
              <a:spcAft>
                <a:spcPts val="0"/>
              </a:spcAft>
              <a:buClrTx/>
              <a:buSzTx/>
              <a:buFont typeface="Arial" pitchFamily="34" charset="0"/>
              <a:buChar char="•"/>
              <a:tabLst/>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132910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lide 5: text with bullet points &amp; 1 image">
    <p:spTree>
      <p:nvGrpSpPr>
        <p:cNvPr id="1" name=""/>
        <p:cNvGrpSpPr/>
        <p:nvPr/>
      </p:nvGrpSpPr>
      <p:grpSpPr>
        <a:xfrm>
          <a:off x="0" y="0"/>
          <a:ext cx="0" cy="0"/>
          <a:chOff x="0" y="0"/>
          <a:chExt cx="0" cy="0"/>
        </a:xfrm>
      </p:grpSpPr>
      <p:sp>
        <p:nvSpPr>
          <p:cNvPr id="9" name="Subtitle 2"/>
          <p:cNvSpPr>
            <a:spLocks noGrp="1"/>
          </p:cNvSpPr>
          <p:nvPr>
            <p:ph type="subTitle" idx="13"/>
          </p:nvPr>
        </p:nvSpPr>
        <p:spPr>
          <a:xfrm>
            <a:off x="537931" y="1844824"/>
            <a:ext cx="7190251" cy="4752528"/>
          </a:xfrm>
          <a:prstGeom prst="rect">
            <a:avLst/>
          </a:prstGeom>
        </p:spPr>
        <p:txBody>
          <a:bodyPr/>
          <a:lstStyle>
            <a:lvl1pPr marL="358775" marR="0" indent="-358775" algn="l" defTabSz="914400" rtl="0" eaLnBrk="1" fontAlgn="auto" latinLnBrk="0" hangingPunct="1">
              <a:lnSpc>
                <a:spcPct val="100000"/>
              </a:lnSpc>
              <a:spcBef>
                <a:spcPct val="20000"/>
              </a:spcBef>
              <a:spcAft>
                <a:spcPts val="0"/>
              </a:spcAft>
              <a:buClrTx/>
              <a:buSzTx/>
              <a:buFont typeface="Arial" pitchFamily="34" charset="0"/>
              <a:buChar char="•"/>
              <a:tabLst/>
              <a:defRPr sz="24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602224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lide 6: text with bullet points &amp; 2 images">
    <p:spTree>
      <p:nvGrpSpPr>
        <p:cNvPr id="1" name=""/>
        <p:cNvGrpSpPr/>
        <p:nvPr/>
      </p:nvGrpSpPr>
      <p:grpSpPr>
        <a:xfrm>
          <a:off x="0" y="0"/>
          <a:ext cx="0" cy="0"/>
          <a:chOff x="0" y="0"/>
          <a:chExt cx="0" cy="0"/>
        </a:xfrm>
      </p:grpSpPr>
      <p:sp>
        <p:nvSpPr>
          <p:cNvPr id="11" name="Subtitle 2"/>
          <p:cNvSpPr>
            <a:spLocks noGrp="1"/>
          </p:cNvSpPr>
          <p:nvPr>
            <p:ph type="subTitle" idx="13"/>
          </p:nvPr>
        </p:nvSpPr>
        <p:spPr>
          <a:xfrm>
            <a:off x="537931" y="1844824"/>
            <a:ext cx="7190251" cy="4752528"/>
          </a:xfrm>
          <a:prstGeom prst="rect">
            <a:avLst/>
          </a:prstGeom>
        </p:spPr>
        <p:txBody>
          <a:bodyPr/>
          <a:lstStyle>
            <a:lvl1pPr marL="358775" marR="0" indent="-358775" algn="l" defTabSz="914400" rtl="0" eaLnBrk="1" fontAlgn="auto" latinLnBrk="0" hangingPunct="1">
              <a:lnSpc>
                <a:spcPct val="100000"/>
              </a:lnSpc>
              <a:spcBef>
                <a:spcPct val="20000"/>
              </a:spcBef>
              <a:spcAft>
                <a:spcPts val="0"/>
              </a:spcAft>
              <a:buClrTx/>
              <a:buSzTx/>
              <a:buFont typeface="Arial" pitchFamily="34" charset="0"/>
              <a:buChar char="•"/>
              <a:tabLst/>
              <a:defRPr sz="24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2446282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lide 7: image only">
    <p:spTree>
      <p:nvGrpSpPr>
        <p:cNvPr id="1" name=""/>
        <p:cNvGrpSpPr/>
        <p:nvPr/>
      </p:nvGrpSpPr>
      <p:grpSpPr>
        <a:xfrm>
          <a:off x="0" y="0"/>
          <a:ext cx="0" cy="0"/>
          <a:chOff x="0" y="0"/>
          <a:chExt cx="0" cy="0"/>
        </a:xfrm>
      </p:grpSpPr>
      <p:sp>
        <p:nvSpPr>
          <p:cNvPr id="3"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250622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lide 8: blank slide">
    <p:spTree>
      <p:nvGrpSpPr>
        <p:cNvPr id="1" name=""/>
        <p:cNvGrpSpPr/>
        <p:nvPr/>
      </p:nvGrpSpPr>
      <p:grpSpPr>
        <a:xfrm>
          <a:off x="0" y="0"/>
          <a:ext cx="0" cy="0"/>
          <a:chOff x="0" y="0"/>
          <a:chExt cx="0" cy="0"/>
        </a:xfrm>
      </p:grpSpPr>
      <p:sp>
        <p:nvSpPr>
          <p:cNvPr id="3"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407213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Content &amp; Sub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381" y="2204864"/>
            <a:ext cx="11055019" cy="3921299"/>
          </a:xfrm>
          <a:prstGeom prst="rect">
            <a:avLst/>
          </a:prstGeom>
        </p:spPr>
        <p:txBody>
          <a:bodyPr/>
          <a:lstStyle>
            <a:lvl1pPr>
              <a:defRPr sz="2400">
                <a:solidFill>
                  <a:srgbClr val="666666"/>
                </a:solidFill>
              </a:defRPr>
            </a:lvl1pPr>
            <a:lvl2pPr>
              <a:defRPr sz="2200">
                <a:solidFill>
                  <a:srgbClr val="666666"/>
                </a:solidFill>
              </a:defRPr>
            </a:lvl2pPr>
            <a:lvl3pPr>
              <a:defRPr sz="2000">
                <a:solidFill>
                  <a:srgbClr val="666666"/>
                </a:solidFill>
              </a:defRPr>
            </a:lvl3pPr>
            <a:lvl4pPr>
              <a:defRPr>
                <a:solidFill>
                  <a:srgbClr val="666666"/>
                </a:solidFill>
              </a:defRPr>
            </a:lvl4pPr>
            <a:lvl5pPr>
              <a:defRPr>
                <a:solidFill>
                  <a:srgbClr val="666666"/>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527381" y="6356351"/>
            <a:ext cx="2927019" cy="365125"/>
          </a:xfrm>
          <a:prstGeom prst="rect">
            <a:avLst/>
          </a:prstGeom>
        </p:spPr>
        <p:txBody>
          <a:bodyPr/>
          <a:lstStyle>
            <a:lvl1pPr>
              <a:defRPr>
                <a:solidFill>
                  <a:srgbClr val="666666"/>
                </a:solidFill>
              </a:defRPr>
            </a:lvl1pPr>
          </a:lstStyle>
          <a:p>
            <a:fld id="{012ADEB9-B943-4968-ADF2-270CE1983704}" type="datetimeFigureOut">
              <a:rPr lang="en-GB" smtClean="0">
                <a:cs typeface="Arial" charset="0"/>
              </a:rPr>
              <a:pPr/>
              <a:t>19/02/2021</a:t>
            </a:fld>
            <a:endParaRPr lang="en-GB">
              <a:cs typeface="Arial" charset="0"/>
            </a:endParaRPr>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a:defRPr>
                <a:solidFill>
                  <a:srgbClr val="666666"/>
                </a:solidFill>
              </a:defRPr>
            </a:lvl1pPr>
          </a:lstStyle>
          <a:p>
            <a:endParaRPr lang="en-GB">
              <a:cs typeface="Arial" charset="0"/>
            </a:endParaRPr>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defRPr>
                <a:solidFill>
                  <a:srgbClr val="666666"/>
                </a:solidFill>
              </a:defRPr>
            </a:lvl1pPr>
          </a:lstStyle>
          <a:p>
            <a:fld id="{BFDA7189-44D3-4817-8EA2-FAB78B86418E}" type="slidenum">
              <a:rPr lang="en-GB" smtClean="0">
                <a:cs typeface="Arial" charset="0"/>
              </a:rPr>
              <a:pPr/>
              <a:t>‹#›</a:t>
            </a:fld>
            <a:endParaRPr lang="en-GB">
              <a:cs typeface="Arial" charset="0"/>
            </a:endParaRPr>
          </a:p>
        </p:txBody>
      </p:sp>
      <p:sp>
        <p:nvSpPr>
          <p:cNvPr id="7" name="Title 1"/>
          <p:cNvSpPr>
            <a:spLocks noGrp="1"/>
          </p:cNvSpPr>
          <p:nvPr>
            <p:ph type="ctrTitle"/>
          </p:nvPr>
        </p:nvSpPr>
        <p:spPr>
          <a:xfrm>
            <a:off x="527381" y="476672"/>
            <a:ext cx="9025003" cy="1152128"/>
          </a:xfrm>
          <a:prstGeom prst="rect">
            <a:avLst/>
          </a:prstGeom>
        </p:spPr>
        <p:txBody>
          <a:bodyPr/>
          <a:lstStyle>
            <a:lvl1pPr algn="l">
              <a:lnSpc>
                <a:spcPts val="3500"/>
              </a:lnSpc>
              <a:defRPr sz="3600">
                <a:solidFill>
                  <a:srgbClr val="D52B1E"/>
                </a:solidFill>
              </a:defRPr>
            </a:lvl1pPr>
          </a:lstStyle>
          <a:p>
            <a:r>
              <a:rPr lang="en-US"/>
              <a:t>Click to edit Master title style</a:t>
            </a:r>
            <a:endParaRPr lang="en-GB"/>
          </a:p>
        </p:txBody>
      </p:sp>
      <p:sp>
        <p:nvSpPr>
          <p:cNvPr id="8" name="Text Placeholder 2"/>
          <p:cNvSpPr>
            <a:spLocks noGrp="1"/>
          </p:cNvSpPr>
          <p:nvPr>
            <p:ph type="body" idx="13" hasCustomPrompt="1"/>
          </p:nvPr>
        </p:nvSpPr>
        <p:spPr>
          <a:xfrm>
            <a:off x="527381" y="1700808"/>
            <a:ext cx="11041227" cy="474067"/>
          </a:xfrm>
          <a:prstGeom prst="rect">
            <a:avLst/>
          </a:prstGeom>
        </p:spPr>
        <p:txBody>
          <a:bodyPr anchor="b"/>
          <a:lstStyle>
            <a:lvl1pPr marL="0" indent="0">
              <a:buNone/>
              <a:defRPr sz="2400" b="0" i="1">
                <a:solidFill>
                  <a:srgbClr val="66666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subheading styles</a:t>
            </a:r>
          </a:p>
        </p:txBody>
      </p:sp>
    </p:spTree>
    <p:extLst>
      <p:ext uri="{BB962C8B-B14F-4D97-AF65-F5344CB8AC3E}">
        <p14:creationId xmlns:p14="http://schemas.microsoft.com/office/powerpoint/2010/main" val="1614388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49A037AA-2C78-4915-BE76-7C0494CBA3C3}" type="datetimeFigureOut">
              <a:rPr lang="en-US" smtClean="0"/>
              <a:pPr/>
              <a:t>2/19/2021</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7F9E0DB6-59CB-40C0-B72B-F7AAD3CAD31A}" type="slidenum">
              <a:rPr lang="en-US" smtClean="0"/>
              <a:pPr/>
              <a:t>‹#›</a:t>
            </a:fld>
            <a:endParaRPr lang="en-US"/>
          </a:p>
        </p:txBody>
      </p:sp>
    </p:spTree>
    <p:extLst>
      <p:ext uri="{BB962C8B-B14F-4D97-AF65-F5344CB8AC3E}">
        <p14:creationId xmlns:p14="http://schemas.microsoft.com/office/powerpoint/2010/main" val="2463731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Re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1EF2C280-F524-405F-B409-A0B3EEB3A760}"/>
              </a:ext>
              <a:ext uri="{C183D7F6-B498-43B3-948B-1728B52AA6E4}">
                <adec:decorative xmlns:adec="http://schemas.microsoft.com/office/drawing/2017/decorative" val="1"/>
              </a:ext>
            </a:extLst>
          </p:cNvPr>
          <p:cNvSpPr/>
          <p:nvPr userDrawn="1"/>
        </p:nvSpPr>
        <p:spPr>
          <a:xfrm>
            <a:off x="195942" y="195942"/>
            <a:ext cx="11812555" cy="6475445"/>
          </a:xfrm>
          <a:custGeom>
            <a:avLst/>
            <a:gdLst/>
            <a:ahLst/>
            <a:cxnLst/>
            <a:rect l="l" t="t" r="r" b="b"/>
            <a:pathLst>
              <a:path w="12048490" h="6713220">
                <a:moveTo>
                  <a:pt x="0" y="6713004"/>
                </a:moveTo>
                <a:lnTo>
                  <a:pt x="12048210" y="6713004"/>
                </a:lnTo>
                <a:lnTo>
                  <a:pt x="12048210" y="0"/>
                </a:lnTo>
                <a:lnTo>
                  <a:pt x="0" y="0"/>
                </a:lnTo>
                <a:lnTo>
                  <a:pt x="0" y="6713004"/>
                </a:lnTo>
                <a:close/>
              </a:path>
            </a:pathLst>
          </a:custGeom>
          <a:solidFill>
            <a:srgbClr val="B5111A"/>
          </a:solidFill>
        </p:spPr>
        <p:txBody>
          <a:bodyPr wrap="square" lIns="0" tIns="0" rIns="0" bIns="0" rtlCol="0"/>
          <a:lstStyle/>
          <a:p>
            <a:endParaRPr/>
          </a:p>
        </p:txBody>
      </p:sp>
      <p:pic>
        <p:nvPicPr>
          <p:cNvPr id="9" name="Picture 8" descr="Lancaster University">
            <a:extLst>
              <a:ext uri="{FF2B5EF4-FFF2-40B4-BE49-F238E27FC236}">
                <a16:creationId xmlns:a16="http://schemas.microsoft.com/office/drawing/2014/main" id="{B4C545BB-4FC6-4C07-B4BC-1B3873E92B9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4942" y="762000"/>
            <a:ext cx="2552491" cy="806916"/>
          </a:xfrm>
          <a:prstGeom prst="rect">
            <a:avLst/>
          </a:prstGeom>
        </p:spPr>
      </p:pic>
      <p:sp>
        <p:nvSpPr>
          <p:cNvPr id="2" name="Title 1">
            <a:extLst>
              <a:ext uri="{FF2B5EF4-FFF2-40B4-BE49-F238E27FC236}">
                <a16:creationId xmlns:a16="http://schemas.microsoft.com/office/drawing/2014/main" id="{470CF9F2-6D22-4CA4-A596-A6A43B8C793E}"/>
              </a:ext>
            </a:extLst>
          </p:cNvPr>
          <p:cNvSpPr>
            <a:spLocks noGrp="1"/>
          </p:cNvSpPr>
          <p:nvPr>
            <p:ph type="ctrTitle" hasCustomPrompt="1"/>
          </p:nvPr>
        </p:nvSpPr>
        <p:spPr>
          <a:xfrm>
            <a:off x="900940" y="2205022"/>
            <a:ext cx="9144000" cy="1399152"/>
          </a:xfrm>
        </p:spPr>
        <p:txBody>
          <a:bodyPr anchor="b">
            <a:normAutofit/>
          </a:bodyPr>
          <a:lstStyle>
            <a:lvl1pPr algn="l">
              <a:lnSpc>
                <a:spcPts val="4400"/>
              </a:lnSpc>
              <a:spcBef>
                <a:spcPts val="1110"/>
              </a:spcBef>
              <a:defRPr sz="4550">
                <a:solidFill>
                  <a:schemeClr val="bg1"/>
                </a:solidFill>
                <a:latin typeface="Calibri" panose="020F0502020204030204" pitchFamily="34" charset="0"/>
                <a:cs typeface="Calibri" panose="020F0502020204030204" pitchFamily="34" charset="0"/>
              </a:defRPr>
            </a:lvl1pPr>
          </a:lstStyle>
          <a:p>
            <a:r>
              <a:rPr lang="en-US"/>
              <a:t>Template slide: </a:t>
            </a:r>
            <a:br>
              <a:rPr lang="en-US"/>
            </a:br>
            <a:r>
              <a:rPr lang="en-US"/>
              <a:t>presentation title goes here</a:t>
            </a:r>
            <a:endParaRPr lang="en-GB"/>
          </a:p>
        </p:txBody>
      </p:sp>
      <p:sp>
        <p:nvSpPr>
          <p:cNvPr id="3" name="Subtitle 2">
            <a:extLst>
              <a:ext uri="{FF2B5EF4-FFF2-40B4-BE49-F238E27FC236}">
                <a16:creationId xmlns:a16="http://schemas.microsoft.com/office/drawing/2014/main" id="{6D01B88C-C94B-424C-B0DC-611AA046862B}"/>
              </a:ext>
            </a:extLst>
          </p:cNvPr>
          <p:cNvSpPr>
            <a:spLocks noGrp="1"/>
          </p:cNvSpPr>
          <p:nvPr>
            <p:ph type="subTitle" idx="1" hasCustomPrompt="1"/>
          </p:nvPr>
        </p:nvSpPr>
        <p:spPr>
          <a:xfrm>
            <a:off x="934338" y="4152381"/>
            <a:ext cx="9144000" cy="1655762"/>
          </a:xfrm>
        </p:spPr>
        <p:txBody>
          <a:bodyPr>
            <a:normAutofit/>
          </a:bodyPr>
          <a:lstStyle>
            <a:lvl1pPr marL="0" indent="0" algn="l">
              <a:lnSpc>
                <a:spcPts val="2800"/>
              </a:lnSpc>
              <a:spcBef>
                <a:spcPts val="525"/>
              </a:spcBef>
              <a:buNone/>
              <a:defRPr sz="265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date, month, year here</a:t>
            </a:r>
          </a:p>
          <a:p>
            <a:r>
              <a:rPr lang="en-US"/>
              <a:t>Insert presenter name</a:t>
            </a:r>
            <a:endParaRPr lang="en-GB"/>
          </a:p>
        </p:txBody>
      </p:sp>
      <p:sp>
        <p:nvSpPr>
          <p:cNvPr id="8" name="object 6">
            <a:extLst>
              <a:ext uri="{FF2B5EF4-FFF2-40B4-BE49-F238E27FC236}">
                <a16:creationId xmlns:a16="http://schemas.microsoft.com/office/drawing/2014/main" id="{4260E1F7-11D6-4F9A-9CDB-A1450D1E497D}"/>
              </a:ext>
            </a:extLst>
          </p:cNvPr>
          <p:cNvSpPr/>
          <p:nvPr userDrawn="1"/>
        </p:nvSpPr>
        <p:spPr>
          <a:xfrm>
            <a:off x="992097" y="3829921"/>
            <a:ext cx="1584325" cy="0"/>
          </a:xfrm>
          <a:custGeom>
            <a:avLst/>
            <a:gdLst/>
            <a:ahLst/>
            <a:cxnLst/>
            <a:rect l="l" t="t" r="r" b="b"/>
            <a:pathLst>
              <a:path w="1584325">
                <a:moveTo>
                  <a:pt x="0" y="0"/>
                </a:moveTo>
                <a:lnTo>
                  <a:pt x="1584159" y="0"/>
                </a:lnTo>
              </a:path>
            </a:pathLst>
          </a:custGeom>
          <a:ln w="16929">
            <a:solidFill>
              <a:srgbClr val="A6ADB1"/>
            </a:solidFill>
          </a:ln>
        </p:spPr>
        <p:txBody>
          <a:bodyPr wrap="square" lIns="0" tIns="0" rIns="0" bIns="0" rtlCol="0"/>
          <a:lstStyle/>
          <a:p>
            <a:endParaRPr/>
          </a:p>
        </p:txBody>
      </p:sp>
      <p:sp>
        <p:nvSpPr>
          <p:cNvPr id="10" name="object 6">
            <a:extLst>
              <a:ext uri="{FF2B5EF4-FFF2-40B4-BE49-F238E27FC236}">
                <a16:creationId xmlns:a16="http://schemas.microsoft.com/office/drawing/2014/main" id="{BCDE62AB-9720-4075-A15D-483E19C7DADA}"/>
              </a:ext>
              <a:ext uri="{C183D7F6-B498-43B3-948B-1728B52AA6E4}">
                <adec:decorative xmlns:adec="http://schemas.microsoft.com/office/drawing/2017/decorative" val="1"/>
              </a:ext>
            </a:extLst>
          </p:cNvPr>
          <p:cNvSpPr/>
          <p:nvPr userDrawn="1"/>
        </p:nvSpPr>
        <p:spPr>
          <a:xfrm>
            <a:off x="971922" y="3832747"/>
            <a:ext cx="1590675" cy="0"/>
          </a:xfrm>
          <a:custGeom>
            <a:avLst/>
            <a:gdLst/>
            <a:ahLst/>
            <a:cxnLst/>
            <a:rect l="l" t="t" r="r" b="b"/>
            <a:pathLst>
              <a:path w="1590675">
                <a:moveTo>
                  <a:pt x="0" y="0"/>
                </a:moveTo>
                <a:lnTo>
                  <a:pt x="1590421" y="0"/>
                </a:lnTo>
              </a:path>
            </a:pathLst>
          </a:custGeom>
          <a:ln w="17043">
            <a:solidFill>
              <a:srgbClr val="A6ADB1"/>
            </a:solidFill>
          </a:ln>
        </p:spPr>
        <p:txBody>
          <a:bodyPr wrap="square" lIns="0" tIns="0" rIns="0" bIns="0" rtlCol="0"/>
          <a:lstStyle/>
          <a:p>
            <a:endParaRPr/>
          </a:p>
        </p:txBody>
      </p:sp>
      <p:sp>
        <p:nvSpPr>
          <p:cNvPr id="13" name="Slide Number Placeholder 5">
            <a:extLst>
              <a:ext uri="{FF2B5EF4-FFF2-40B4-BE49-F238E27FC236}">
                <a16:creationId xmlns:a16="http://schemas.microsoft.com/office/drawing/2014/main" id="{7BD4E107-ACD4-4A6A-8618-FDF878C3B9DA}"/>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chemeClr val="bg1"/>
                </a:solidFill>
              </a:defRPr>
            </a:lvl1pPr>
          </a:lstStyle>
          <a:p>
            <a:fld id="{6998E55D-8E2A-4AFE-A61C-B5DBBB7761E7}" type="slidenum">
              <a:rPr lang="en-GB" smtClean="0"/>
              <a:pPr/>
              <a:t>‹#›</a:t>
            </a:fld>
            <a:endParaRPr lang="en-GB"/>
          </a:p>
        </p:txBody>
      </p:sp>
    </p:spTree>
    <p:extLst>
      <p:ext uri="{BB962C8B-B14F-4D97-AF65-F5344CB8AC3E}">
        <p14:creationId xmlns:p14="http://schemas.microsoft.com/office/powerpoint/2010/main" val="1306089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CF9F2-6D22-4CA4-A596-A6A43B8C793E}"/>
              </a:ext>
            </a:extLst>
          </p:cNvPr>
          <p:cNvSpPr>
            <a:spLocks noGrp="1"/>
          </p:cNvSpPr>
          <p:nvPr>
            <p:ph type="ctrTitle" hasCustomPrompt="1"/>
          </p:nvPr>
        </p:nvSpPr>
        <p:spPr>
          <a:xfrm>
            <a:off x="900940" y="2205022"/>
            <a:ext cx="9144000" cy="1399152"/>
          </a:xfrm>
        </p:spPr>
        <p:txBody>
          <a:bodyPr anchor="b">
            <a:normAutofit/>
          </a:bodyPr>
          <a:lstStyle>
            <a:lvl1pPr algn="l">
              <a:lnSpc>
                <a:spcPts val="4400"/>
              </a:lnSpc>
              <a:spcBef>
                <a:spcPts val="1110"/>
              </a:spcBef>
              <a:defRPr sz="4550">
                <a:solidFill>
                  <a:srgbClr val="B5121B"/>
                </a:solidFill>
                <a:latin typeface="Calibri" panose="020F0502020204030204" pitchFamily="34" charset="0"/>
                <a:cs typeface="Calibri" panose="020F0502020204030204" pitchFamily="34" charset="0"/>
              </a:defRPr>
            </a:lvl1pPr>
          </a:lstStyle>
          <a:p>
            <a:r>
              <a:rPr lang="en-US"/>
              <a:t>Template slide: </a:t>
            </a:r>
            <a:br>
              <a:rPr lang="en-US"/>
            </a:br>
            <a:r>
              <a:rPr lang="en-US"/>
              <a:t>presentation title goes here</a:t>
            </a:r>
            <a:endParaRPr lang="en-GB"/>
          </a:p>
        </p:txBody>
      </p:sp>
      <p:sp>
        <p:nvSpPr>
          <p:cNvPr id="3" name="Subtitle 2">
            <a:extLst>
              <a:ext uri="{FF2B5EF4-FFF2-40B4-BE49-F238E27FC236}">
                <a16:creationId xmlns:a16="http://schemas.microsoft.com/office/drawing/2014/main" id="{6D01B88C-C94B-424C-B0DC-611AA046862B}"/>
              </a:ext>
            </a:extLst>
          </p:cNvPr>
          <p:cNvSpPr>
            <a:spLocks noGrp="1"/>
          </p:cNvSpPr>
          <p:nvPr>
            <p:ph type="subTitle" idx="1" hasCustomPrompt="1"/>
          </p:nvPr>
        </p:nvSpPr>
        <p:spPr>
          <a:xfrm>
            <a:off x="934338" y="4152381"/>
            <a:ext cx="9144000" cy="1655762"/>
          </a:xfrm>
        </p:spPr>
        <p:txBody>
          <a:bodyPr>
            <a:normAutofit/>
          </a:bodyPr>
          <a:lstStyle>
            <a:lvl1pPr marL="0" indent="0" algn="l">
              <a:lnSpc>
                <a:spcPts val="2800"/>
              </a:lnSpc>
              <a:spcBef>
                <a:spcPts val="525"/>
              </a:spcBef>
              <a:buNone/>
              <a:defRPr sz="26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date, month, year here</a:t>
            </a:r>
          </a:p>
          <a:p>
            <a:r>
              <a:rPr lang="en-US"/>
              <a:t>Insert presenter name</a:t>
            </a:r>
            <a:endParaRPr lang="en-GB"/>
          </a:p>
        </p:txBody>
      </p:sp>
      <p:pic>
        <p:nvPicPr>
          <p:cNvPr id="7" name="Picture 6" descr="Lancaster University">
            <a:extLst>
              <a:ext uri="{FF2B5EF4-FFF2-40B4-BE49-F238E27FC236}">
                <a16:creationId xmlns:a16="http://schemas.microsoft.com/office/drawing/2014/main" id="{2528AF01-8AC0-4C10-8386-19F11482E5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56682" y="762000"/>
            <a:ext cx="2565317" cy="810971"/>
          </a:xfrm>
          <a:prstGeom prst="rect">
            <a:avLst/>
          </a:prstGeom>
        </p:spPr>
      </p:pic>
      <p:sp>
        <p:nvSpPr>
          <p:cNvPr id="8" name="object 6">
            <a:extLst>
              <a:ext uri="{FF2B5EF4-FFF2-40B4-BE49-F238E27FC236}">
                <a16:creationId xmlns:a16="http://schemas.microsoft.com/office/drawing/2014/main" id="{4260E1F7-11D6-4F9A-9CDB-A1450D1E497D}"/>
              </a:ext>
              <a:ext uri="{C183D7F6-B498-43B3-948B-1728B52AA6E4}">
                <adec:decorative xmlns:adec="http://schemas.microsoft.com/office/drawing/2017/decorative" val="1"/>
              </a:ext>
            </a:extLst>
          </p:cNvPr>
          <p:cNvSpPr/>
          <p:nvPr userDrawn="1"/>
        </p:nvSpPr>
        <p:spPr>
          <a:xfrm>
            <a:off x="992097" y="3829921"/>
            <a:ext cx="1584325" cy="0"/>
          </a:xfrm>
          <a:custGeom>
            <a:avLst/>
            <a:gdLst/>
            <a:ahLst/>
            <a:cxnLst/>
            <a:rect l="l" t="t" r="r" b="b"/>
            <a:pathLst>
              <a:path w="1584325">
                <a:moveTo>
                  <a:pt x="0" y="0"/>
                </a:moveTo>
                <a:lnTo>
                  <a:pt x="1584159" y="0"/>
                </a:lnTo>
              </a:path>
            </a:pathLst>
          </a:custGeom>
          <a:ln w="16929">
            <a:solidFill>
              <a:srgbClr val="A6ADB1"/>
            </a:solidFill>
          </a:ln>
        </p:spPr>
        <p:txBody>
          <a:bodyPr wrap="square" lIns="0" tIns="0" rIns="0" bIns="0" rtlCol="0"/>
          <a:lstStyle/>
          <a:p>
            <a:endParaRPr/>
          </a:p>
        </p:txBody>
      </p:sp>
      <p:sp>
        <p:nvSpPr>
          <p:cNvPr id="11" name="Slide Number Placeholder 5">
            <a:extLst>
              <a:ext uri="{FF2B5EF4-FFF2-40B4-BE49-F238E27FC236}">
                <a16:creationId xmlns:a16="http://schemas.microsoft.com/office/drawing/2014/main" id="{195C828A-191B-48BF-BB4A-DF202F883DD1}"/>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spTree>
    <p:extLst>
      <p:ext uri="{BB962C8B-B14F-4D97-AF65-F5344CB8AC3E}">
        <p14:creationId xmlns:p14="http://schemas.microsoft.com/office/powerpoint/2010/main" val="771051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Slide 9: discussion">
    <p:spTree>
      <p:nvGrpSpPr>
        <p:cNvPr id="1" name=""/>
        <p:cNvGrpSpPr/>
        <p:nvPr/>
      </p:nvGrpSpPr>
      <p:grpSpPr>
        <a:xfrm>
          <a:off x="0" y="0"/>
          <a:ext cx="0" cy="0"/>
          <a:chOff x="0" y="0"/>
          <a:chExt cx="0" cy="0"/>
        </a:xfrm>
      </p:grpSpPr>
      <p:sp>
        <p:nvSpPr>
          <p:cNvPr id="2" name="Title 1"/>
          <p:cNvSpPr>
            <a:spLocks noGrp="1"/>
          </p:cNvSpPr>
          <p:nvPr>
            <p:ph type="ctrTitle"/>
          </p:nvPr>
        </p:nvSpPr>
        <p:spPr>
          <a:xfrm>
            <a:off x="623392" y="1556793"/>
            <a:ext cx="10945216" cy="1010543"/>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3" name="Subtitle 2"/>
          <p:cNvSpPr>
            <a:spLocks noGrp="1"/>
          </p:cNvSpPr>
          <p:nvPr>
            <p:ph type="subTitle" idx="1"/>
          </p:nvPr>
        </p:nvSpPr>
        <p:spPr>
          <a:xfrm>
            <a:off x="623392" y="2852936"/>
            <a:ext cx="10945216"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3750819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Log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CF9F2-6D22-4CA4-A596-A6A43B8C793E}"/>
              </a:ext>
            </a:extLst>
          </p:cNvPr>
          <p:cNvSpPr>
            <a:spLocks noGrp="1"/>
          </p:cNvSpPr>
          <p:nvPr>
            <p:ph type="ctrTitle" hasCustomPrompt="1"/>
          </p:nvPr>
        </p:nvSpPr>
        <p:spPr>
          <a:xfrm>
            <a:off x="900940" y="2205022"/>
            <a:ext cx="9144000" cy="1399152"/>
          </a:xfrm>
        </p:spPr>
        <p:txBody>
          <a:bodyPr anchor="b">
            <a:normAutofit/>
          </a:bodyPr>
          <a:lstStyle>
            <a:lvl1pPr algn="l">
              <a:lnSpc>
                <a:spcPts val="4400"/>
              </a:lnSpc>
              <a:spcBef>
                <a:spcPts val="1110"/>
              </a:spcBef>
              <a:defRPr sz="4550">
                <a:solidFill>
                  <a:srgbClr val="B5121B"/>
                </a:solidFill>
                <a:latin typeface="Calibri" panose="020F0502020204030204" pitchFamily="34" charset="0"/>
                <a:cs typeface="Calibri" panose="020F0502020204030204" pitchFamily="34" charset="0"/>
              </a:defRPr>
            </a:lvl1pPr>
          </a:lstStyle>
          <a:p>
            <a:r>
              <a:rPr lang="en-US"/>
              <a:t>Template slide: </a:t>
            </a:r>
            <a:br>
              <a:rPr lang="en-US"/>
            </a:br>
            <a:r>
              <a:rPr lang="en-US"/>
              <a:t>presentation title goes here</a:t>
            </a:r>
            <a:endParaRPr lang="en-GB"/>
          </a:p>
        </p:txBody>
      </p:sp>
      <p:sp>
        <p:nvSpPr>
          <p:cNvPr id="3" name="Subtitle 2">
            <a:extLst>
              <a:ext uri="{FF2B5EF4-FFF2-40B4-BE49-F238E27FC236}">
                <a16:creationId xmlns:a16="http://schemas.microsoft.com/office/drawing/2014/main" id="{6D01B88C-C94B-424C-B0DC-611AA046862B}"/>
              </a:ext>
            </a:extLst>
          </p:cNvPr>
          <p:cNvSpPr>
            <a:spLocks noGrp="1"/>
          </p:cNvSpPr>
          <p:nvPr>
            <p:ph type="subTitle" idx="1" hasCustomPrompt="1"/>
          </p:nvPr>
        </p:nvSpPr>
        <p:spPr>
          <a:xfrm>
            <a:off x="934338" y="4152381"/>
            <a:ext cx="9144000" cy="1655762"/>
          </a:xfrm>
        </p:spPr>
        <p:txBody>
          <a:bodyPr>
            <a:normAutofit/>
          </a:bodyPr>
          <a:lstStyle>
            <a:lvl1pPr marL="0" indent="0" algn="l">
              <a:lnSpc>
                <a:spcPts val="2800"/>
              </a:lnSpc>
              <a:spcBef>
                <a:spcPts val="525"/>
              </a:spcBef>
              <a:buNone/>
              <a:defRPr sz="26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date, month, year here</a:t>
            </a:r>
          </a:p>
          <a:p>
            <a:r>
              <a:rPr lang="en-US"/>
              <a:t>Insert presenter name</a:t>
            </a:r>
            <a:endParaRPr lang="en-GB"/>
          </a:p>
        </p:txBody>
      </p:sp>
      <p:pic>
        <p:nvPicPr>
          <p:cNvPr id="7" name="Picture 6" descr="Lancaster University">
            <a:extLst>
              <a:ext uri="{FF2B5EF4-FFF2-40B4-BE49-F238E27FC236}">
                <a16:creationId xmlns:a16="http://schemas.microsoft.com/office/drawing/2014/main" id="{2528AF01-8AC0-4C10-8386-19F11482E5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56682" y="762000"/>
            <a:ext cx="2565317" cy="810971"/>
          </a:xfrm>
          <a:prstGeom prst="rect">
            <a:avLst/>
          </a:prstGeom>
        </p:spPr>
      </p:pic>
      <p:sp>
        <p:nvSpPr>
          <p:cNvPr id="8" name="object 6">
            <a:extLst>
              <a:ext uri="{FF2B5EF4-FFF2-40B4-BE49-F238E27FC236}">
                <a16:creationId xmlns:a16="http://schemas.microsoft.com/office/drawing/2014/main" id="{4260E1F7-11D6-4F9A-9CDB-A1450D1E497D}"/>
              </a:ext>
              <a:ext uri="{C183D7F6-B498-43B3-948B-1728B52AA6E4}">
                <adec:decorative xmlns:adec="http://schemas.microsoft.com/office/drawing/2017/decorative" val="1"/>
              </a:ext>
            </a:extLst>
          </p:cNvPr>
          <p:cNvSpPr/>
          <p:nvPr userDrawn="1"/>
        </p:nvSpPr>
        <p:spPr>
          <a:xfrm>
            <a:off x="992097" y="3829921"/>
            <a:ext cx="1584325" cy="0"/>
          </a:xfrm>
          <a:custGeom>
            <a:avLst/>
            <a:gdLst/>
            <a:ahLst/>
            <a:cxnLst/>
            <a:rect l="l" t="t" r="r" b="b"/>
            <a:pathLst>
              <a:path w="1584325">
                <a:moveTo>
                  <a:pt x="0" y="0"/>
                </a:moveTo>
                <a:lnTo>
                  <a:pt x="1584159" y="0"/>
                </a:lnTo>
              </a:path>
            </a:pathLst>
          </a:custGeom>
          <a:ln w="16929">
            <a:solidFill>
              <a:srgbClr val="A6ADB1"/>
            </a:solidFill>
          </a:ln>
        </p:spPr>
        <p:txBody>
          <a:bodyPr wrap="square" lIns="0" tIns="0" rIns="0" bIns="0" rtlCol="0"/>
          <a:lstStyle/>
          <a:p>
            <a:endParaRPr/>
          </a:p>
        </p:txBody>
      </p:sp>
      <p:sp>
        <p:nvSpPr>
          <p:cNvPr id="6" name="object 8" descr="University Academy 92 Manchester">
            <a:extLst>
              <a:ext uri="{FF2B5EF4-FFF2-40B4-BE49-F238E27FC236}">
                <a16:creationId xmlns:a16="http://schemas.microsoft.com/office/drawing/2014/main" id="{97C89DA9-7708-4EE0-9C2E-17C843B198F5}"/>
              </a:ext>
            </a:extLst>
          </p:cNvPr>
          <p:cNvSpPr/>
          <p:nvPr userDrawn="1"/>
        </p:nvSpPr>
        <p:spPr>
          <a:xfrm>
            <a:off x="6888886" y="697941"/>
            <a:ext cx="1481137" cy="777608"/>
          </a:xfrm>
          <a:prstGeom prst="rect">
            <a:avLst/>
          </a:prstGeom>
          <a:blipFill>
            <a:blip r:embed="rId3" cstate="print"/>
            <a:stretch>
              <a:fillRect/>
            </a:stretch>
          </a:blipFill>
        </p:spPr>
        <p:txBody>
          <a:bodyPr wrap="square" lIns="0" tIns="0" rIns="0" bIns="0" rtlCol="0"/>
          <a:lstStyle/>
          <a:p>
            <a:endParaRPr/>
          </a:p>
        </p:txBody>
      </p:sp>
      <p:sp>
        <p:nvSpPr>
          <p:cNvPr id="9" name="object 9" descr="Blackburn College">
            <a:extLst>
              <a:ext uri="{FF2B5EF4-FFF2-40B4-BE49-F238E27FC236}">
                <a16:creationId xmlns:a16="http://schemas.microsoft.com/office/drawing/2014/main" id="{B2D8FC4D-6A10-4AFC-90EE-36BEDC612D9F}"/>
              </a:ext>
            </a:extLst>
          </p:cNvPr>
          <p:cNvSpPr/>
          <p:nvPr userDrawn="1"/>
        </p:nvSpPr>
        <p:spPr>
          <a:xfrm>
            <a:off x="4800858" y="717994"/>
            <a:ext cx="1763493" cy="617945"/>
          </a:xfrm>
          <a:prstGeom prst="rect">
            <a:avLst/>
          </a:prstGeom>
          <a:blipFill>
            <a:blip r:embed="rId4" cstate="print"/>
            <a:stretch>
              <a:fillRect/>
            </a:stretch>
          </a:blipFill>
        </p:spPr>
        <p:txBody>
          <a:bodyPr wrap="square" lIns="0" tIns="0" rIns="0" bIns="0" rtlCol="0"/>
          <a:lstStyle/>
          <a:p>
            <a:endParaRPr/>
          </a:p>
        </p:txBody>
      </p:sp>
      <p:sp>
        <p:nvSpPr>
          <p:cNvPr id="10" name="object 10" descr="Blackpool &amp; The Fylde college">
            <a:extLst>
              <a:ext uri="{FF2B5EF4-FFF2-40B4-BE49-F238E27FC236}">
                <a16:creationId xmlns:a16="http://schemas.microsoft.com/office/drawing/2014/main" id="{74C67722-6D8E-4717-BBA0-D9603159F8C3}"/>
              </a:ext>
            </a:extLst>
          </p:cNvPr>
          <p:cNvSpPr/>
          <p:nvPr userDrawn="1"/>
        </p:nvSpPr>
        <p:spPr>
          <a:xfrm>
            <a:off x="2927182" y="665080"/>
            <a:ext cx="1543981" cy="642486"/>
          </a:xfrm>
          <a:prstGeom prst="rect">
            <a:avLst/>
          </a:prstGeom>
          <a:blipFill>
            <a:blip r:embed="rId5" cstate="print"/>
            <a:stretch>
              <a:fillRect/>
            </a:stretch>
          </a:blipFill>
        </p:spPr>
        <p:txBody>
          <a:bodyPr wrap="square" lIns="0" tIns="0" rIns="0" bIns="0" rtlCol="0"/>
          <a:lstStyle/>
          <a:p>
            <a:endParaRPr/>
          </a:p>
        </p:txBody>
      </p:sp>
      <p:sp>
        <p:nvSpPr>
          <p:cNvPr id="11" name="object 11" descr="Furness college">
            <a:extLst>
              <a:ext uri="{FF2B5EF4-FFF2-40B4-BE49-F238E27FC236}">
                <a16:creationId xmlns:a16="http://schemas.microsoft.com/office/drawing/2014/main" id="{544291F1-FBE8-4BF5-82D3-3E12A047DE75}"/>
              </a:ext>
            </a:extLst>
          </p:cNvPr>
          <p:cNvSpPr/>
          <p:nvPr userDrawn="1"/>
        </p:nvSpPr>
        <p:spPr>
          <a:xfrm>
            <a:off x="891120" y="700908"/>
            <a:ext cx="1786115" cy="699558"/>
          </a:xfrm>
          <a:prstGeom prst="rect">
            <a:avLst/>
          </a:prstGeom>
          <a:blipFill>
            <a:blip r:embed="rId6" cstate="print"/>
            <a:stretch>
              <a:fillRect/>
            </a:stretch>
          </a:blipFill>
        </p:spPr>
        <p:txBody>
          <a:bodyPr wrap="square" lIns="0" tIns="0" rIns="0" bIns="0" rtlCol="0"/>
          <a:lstStyle/>
          <a:p>
            <a:endParaRPr/>
          </a:p>
        </p:txBody>
      </p:sp>
      <p:sp>
        <p:nvSpPr>
          <p:cNvPr id="14" name="Slide Number Placeholder 5">
            <a:extLst>
              <a:ext uri="{FF2B5EF4-FFF2-40B4-BE49-F238E27FC236}">
                <a16:creationId xmlns:a16="http://schemas.microsoft.com/office/drawing/2014/main" id="{FB57897E-9B28-47E3-BC7F-FA671A1687F8}"/>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spTree>
    <p:extLst>
      <p:ext uri="{BB962C8B-B14F-4D97-AF65-F5344CB8AC3E}">
        <p14:creationId xmlns:p14="http://schemas.microsoft.com/office/powerpoint/2010/main" val="36888211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35A2C7DA-9587-4F85-9BC4-F30F0308AA7E}"/>
              </a:ext>
              <a:ext uri="{C183D7F6-B498-43B3-948B-1728B52AA6E4}">
                <adec:decorative xmlns:adec="http://schemas.microsoft.com/office/drawing/2017/decorative" val="1"/>
              </a:ext>
            </a:extLst>
          </p:cNvPr>
          <p:cNvSpPr/>
          <p:nvPr userDrawn="1"/>
        </p:nvSpPr>
        <p:spPr>
          <a:xfrm>
            <a:off x="185057" y="181946"/>
            <a:ext cx="11821886" cy="6494107"/>
          </a:xfrm>
          <a:custGeom>
            <a:avLst/>
            <a:gdLst/>
            <a:ahLst/>
            <a:cxnLst/>
            <a:rect l="l" t="t" r="r" b="b"/>
            <a:pathLst>
              <a:path w="12049125" h="6713855">
                <a:moveTo>
                  <a:pt x="0" y="6713410"/>
                </a:moveTo>
                <a:lnTo>
                  <a:pt x="12048617" y="6713410"/>
                </a:lnTo>
                <a:lnTo>
                  <a:pt x="12048617" y="0"/>
                </a:lnTo>
                <a:lnTo>
                  <a:pt x="0" y="0"/>
                </a:lnTo>
                <a:lnTo>
                  <a:pt x="0" y="6713410"/>
                </a:lnTo>
                <a:close/>
              </a:path>
            </a:pathLst>
          </a:custGeom>
          <a:solidFill>
            <a:srgbClr val="7CB1C5"/>
          </a:solidFill>
        </p:spPr>
        <p:txBody>
          <a:bodyPr wrap="square" lIns="0" tIns="0" rIns="0" bIns="0" rtlCol="0"/>
          <a:lstStyle/>
          <a:p>
            <a:endParaRPr/>
          </a:p>
        </p:txBody>
      </p:sp>
      <p:pic>
        <p:nvPicPr>
          <p:cNvPr id="9" name="Picture 8" descr="Lancaster University">
            <a:extLst>
              <a:ext uri="{FF2B5EF4-FFF2-40B4-BE49-F238E27FC236}">
                <a16:creationId xmlns:a16="http://schemas.microsoft.com/office/drawing/2014/main" id="{B4C545BB-4FC6-4C07-B4BC-1B3873E92B9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4942" y="762000"/>
            <a:ext cx="2552491" cy="806916"/>
          </a:xfrm>
          <a:prstGeom prst="rect">
            <a:avLst/>
          </a:prstGeom>
        </p:spPr>
      </p:pic>
      <p:sp>
        <p:nvSpPr>
          <p:cNvPr id="2" name="Title 1">
            <a:extLst>
              <a:ext uri="{FF2B5EF4-FFF2-40B4-BE49-F238E27FC236}">
                <a16:creationId xmlns:a16="http://schemas.microsoft.com/office/drawing/2014/main" id="{470CF9F2-6D22-4CA4-A596-A6A43B8C793E}"/>
              </a:ext>
            </a:extLst>
          </p:cNvPr>
          <p:cNvSpPr>
            <a:spLocks noGrp="1"/>
          </p:cNvSpPr>
          <p:nvPr>
            <p:ph type="ctrTitle" hasCustomPrompt="1"/>
          </p:nvPr>
        </p:nvSpPr>
        <p:spPr>
          <a:xfrm>
            <a:off x="900940" y="2205022"/>
            <a:ext cx="9144000" cy="1399152"/>
          </a:xfrm>
        </p:spPr>
        <p:txBody>
          <a:bodyPr anchor="b">
            <a:normAutofit/>
          </a:bodyPr>
          <a:lstStyle>
            <a:lvl1pPr algn="l">
              <a:lnSpc>
                <a:spcPts val="4400"/>
              </a:lnSpc>
              <a:spcBef>
                <a:spcPts val="1110"/>
              </a:spcBef>
              <a:defRPr sz="4550">
                <a:solidFill>
                  <a:schemeClr val="bg1"/>
                </a:solidFill>
                <a:latin typeface="Calibri" panose="020F0502020204030204" pitchFamily="34" charset="0"/>
                <a:cs typeface="Calibri" panose="020F0502020204030204" pitchFamily="34" charset="0"/>
              </a:defRPr>
            </a:lvl1pPr>
          </a:lstStyle>
          <a:p>
            <a:r>
              <a:rPr lang="en-US"/>
              <a:t>Template slide: </a:t>
            </a:r>
            <a:br>
              <a:rPr lang="en-US"/>
            </a:br>
            <a:r>
              <a:rPr lang="en-US"/>
              <a:t>section title goes here</a:t>
            </a:r>
            <a:endParaRPr lang="en-GB"/>
          </a:p>
        </p:txBody>
      </p:sp>
      <p:sp>
        <p:nvSpPr>
          <p:cNvPr id="3" name="Subtitle 2">
            <a:extLst>
              <a:ext uri="{FF2B5EF4-FFF2-40B4-BE49-F238E27FC236}">
                <a16:creationId xmlns:a16="http://schemas.microsoft.com/office/drawing/2014/main" id="{6D01B88C-C94B-424C-B0DC-611AA046862B}"/>
              </a:ext>
            </a:extLst>
          </p:cNvPr>
          <p:cNvSpPr>
            <a:spLocks noGrp="1"/>
          </p:cNvSpPr>
          <p:nvPr>
            <p:ph type="subTitle" idx="1" hasCustomPrompt="1"/>
          </p:nvPr>
        </p:nvSpPr>
        <p:spPr>
          <a:xfrm>
            <a:off x="934338" y="4152381"/>
            <a:ext cx="9144000" cy="1655762"/>
          </a:xfrm>
        </p:spPr>
        <p:txBody>
          <a:bodyPr>
            <a:normAutofit/>
          </a:bodyPr>
          <a:lstStyle>
            <a:lvl1pPr marL="0" indent="0" algn="l">
              <a:lnSpc>
                <a:spcPts val="2800"/>
              </a:lnSpc>
              <a:spcBef>
                <a:spcPts val="525"/>
              </a:spcBef>
              <a:buNone/>
              <a:defRPr sz="265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date, month, year here</a:t>
            </a:r>
          </a:p>
          <a:p>
            <a:r>
              <a:rPr lang="en-US"/>
              <a:t>Insert presenter name</a:t>
            </a:r>
            <a:endParaRPr lang="en-GB"/>
          </a:p>
        </p:txBody>
      </p:sp>
      <p:sp>
        <p:nvSpPr>
          <p:cNvPr id="8" name="object 6">
            <a:extLst>
              <a:ext uri="{FF2B5EF4-FFF2-40B4-BE49-F238E27FC236}">
                <a16:creationId xmlns:a16="http://schemas.microsoft.com/office/drawing/2014/main" id="{4260E1F7-11D6-4F9A-9CDB-A1450D1E497D}"/>
              </a:ext>
            </a:extLst>
          </p:cNvPr>
          <p:cNvSpPr/>
          <p:nvPr userDrawn="1"/>
        </p:nvSpPr>
        <p:spPr>
          <a:xfrm>
            <a:off x="992097" y="3829921"/>
            <a:ext cx="1584325" cy="0"/>
          </a:xfrm>
          <a:custGeom>
            <a:avLst/>
            <a:gdLst/>
            <a:ahLst/>
            <a:cxnLst/>
            <a:rect l="l" t="t" r="r" b="b"/>
            <a:pathLst>
              <a:path w="1584325">
                <a:moveTo>
                  <a:pt x="0" y="0"/>
                </a:moveTo>
                <a:lnTo>
                  <a:pt x="1584159" y="0"/>
                </a:lnTo>
              </a:path>
            </a:pathLst>
          </a:custGeom>
          <a:ln w="16929">
            <a:solidFill>
              <a:srgbClr val="A6ADB1"/>
            </a:solidFill>
          </a:ln>
        </p:spPr>
        <p:txBody>
          <a:bodyPr wrap="square" lIns="0" tIns="0" rIns="0" bIns="0" rtlCol="0"/>
          <a:lstStyle/>
          <a:p>
            <a:endParaRPr/>
          </a:p>
        </p:txBody>
      </p:sp>
      <p:sp>
        <p:nvSpPr>
          <p:cNvPr id="10" name="object 6">
            <a:extLst>
              <a:ext uri="{FF2B5EF4-FFF2-40B4-BE49-F238E27FC236}">
                <a16:creationId xmlns:a16="http://schemas.microsoft.com/office/drawing/2014/main" id="{BCDE62AB-9720-4075-A15D-483E19C7DADA}"/>
              </a:ext>
              <a:ext uri="{C183D7F6-B498-43B3-948B-1728B52AA6E4}">
                <adec:decorative xmlns:adec="http://schemas.microsoft.com/office/drawing/2017/decorative" val="1"/>
              </a:ext>
            </a:extLst>
          </p:cNvPr>
          <p:cNvSpPr/>
          <p:nvPr userDrawn="1"/>
        </p:nvSpPr>
        <p:spPr>
          <a:xfrm>
            <a:off x="971922" y="3832747"/>
            <a:ext cx="1590675" cy="0"/>
          </a:xfrm>
          <a:custGeom>
            <a:avLst/>
            <a:gdLst/>
            <a:ahLst/>
            <a:cxnLst/>
            <a:rect l="l" t="t" r="r" b="b"/>
            <a:pathLst>
              <a:path w="1590675">
                <a:moveTo>
                  <a:pt x="0" y="0"/>
                </a:moveTo>
                <a:lnTo>
                  <a:pt x="1590421" y="0"/>
                </a:lnTo>
              </a:path>
            </a:pathLst>
          </a:custGeom>
          <a:ln w="17043">
            <a:solidFill>
              <a:schemeClr val="bg1"/>
            </a:solidFill>
          </a:ln>
        </p:spPr>
        <p:txBody>
          <a:bodyPr wrap="square" lIns="0" tIns="0" rIns="0" bIns="0" rtlCol="0"/>
          <a:lstStyle/>
          <a:p>
            <a:endParaRPr/>
          </a:p>
        </p:txBody>
      </p:sp>
      <p:sp>
        <p:nvSpPr>
          <p:cNvPr id="14" name="Slide Number Placeholder 5">
            <a:extLst>
              <a:ext uri="{FF2B5EF4-FFF2-40B4-BE49-F238E27FC236}">
                <a16:creationId xmlns:a16="http://schemas.microsoft.com/office/drawing/2014/main" id="{5B6FFB34-2A03-4DFF-8F1A-D7E69F6F8290}"/>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chemeClr val="bg1"/>
                </a:solidFill>
              </a:defRPr>
            </a:lvl1pPr>
          </a:lstStyle>
          <a:p>
            <a:fld id="{6998E55D-8E2A-4AFE-A61C-B5DBBB7761E7}" type="slidenum">
              <a:rPr lang="en-GB" smtClean="0"/>
              <a:pPr/>
              <a:t>‹#›</a:t>
            </a:fld>
            <a:endParaRPr lang="en-GB"/>
          </a:p>
        </p:txBody>
      </p:sp>
    </p:spTree>
    <p:extLst>
      <p:ext uri="{BB962C8B-B14F-4D97-AF65-F5344CB8AC3E}">
        <p14:creationId xmlns:p14="http://schemas.microsoft.com/office/powerpoint/2010/main" val="38102055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6C40D-D6BC-4D4D-AF4C-44A15AE979CC}"/>
              </a:ext>
            </a:extLst>
          </p:cNvPr>
          <p:cNvSpPr>
            <a:spLocks noGrp="1"/>
          </p:cNvSpPr>
          <p:nvPr>
            <p:ph type="title"/>
          </p:nvPr>
        </p:nvSpPr>
        <p:spPr>
          <a:xfrm>
            <a:off x="783773" y="475866"/>
            <a:ext cx="8250058" cy="1224153"/>
          </a:xfrm>
        </p:spPr>
        <p:txBody>
          <a:bodyPr>
            <a:normAutofit/>
          </a:bodyPr>
          <a:lstStyle>
            <a:lvl1pPr>
              <a:lnSpc>
                <a:spcPts val="3470"/>
              </a:lnSpc>
              <a:spcBef>
                <a:spcPts val="750"/>
              </a:spcBef>
              <a:defRPr sz="3600">
                <a:solidFill>
                  <a:srgbClr val="B5121B"/>
                </a:solidFill>
                <a:latin typeface="Calibri" panose="020F0502020204030204" pitchFamily="34" charset="0"/>
                <a:cs typeface="Calibri" panose="020F050202020403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BD462D4-273F-48E4-BC67-135E64C37926}"/>
              </a:ext>
            </a:extLst>
          </p:cNvPr>
          <p:cNvSpPr>
            <a:spLocks noGrp="1"/>
          </p:cNvSpPr>
          <p:nvPr>
            <p:ph idx="1"/>
          </p:nvPr>
        </p:nvSpPr>
        <p:spPr>
          <a:xfrm>
            <a:off x="783773" y="2313991"/>
            <a:ext cx="9808029" cy="3862971"/>
          </a:xfrm>
        </p:spPr>
        <p:txBody>
          <a:bodyPr/>
          <a:lstStyle>
            <a:lvl1pPr>
              <a:buClr>
                <a:srgbClr val="AEB4B9"/>
              </a:buClr>
              <a:defRPr sz="2600">
                <a:solidFill>
                  <a:schemeClr val="tx1"/>
                </a:solidFill>
              </a:defRPr>
            </a:lvl1pPr>
            <a:lvl2pPr>
              <a:buClr>
                <a:srgbClr val="AEB4B9"/>
              </a:buClr>
              <a:defRPr>
                <a:solidFill>
                  <a:schemeClr val="tx1"/>
                </a:solidFill>
              </a:defRPr>
            </a:lvl2pPr>
            <a:lvl3pPr>
              <a:buClr>
                <a:srgbClr val="AEB4B9"/>
              </a:buClr>
              <a:defRPr>
                <a:solidFill>
                  <a:schemeClr val="tx1"/>
                </a:solidFill>
              </a:defRPr>
            </a:lvl3pPr>
            <a:lvl4pPr>
              <a:buClr>
                <a:srgbClr val="AEB4B9"/>
              </a:buClr>
              <a:defRPr>
                <a:solidFill>
                  <a:schemeClr val="tx1"/>
                </a:solidFill>
              </a:defRPr>
            </a:lvl4pPr>
            <a:lvl5pPr>
              <a:buClr>
                <a:srgbClr val="AEB4B9"/>
              </a:buCl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object 4">
            <a:extLst>
              <a:ext uri="{FF2B5EF4-FFF2-40B4-BE49-F238E27FC236}">
                <a16:creationId xmlns:a16="http://schemas.microsoft.com/office/drawing/2014/main" id="{A95A3A47-0757-4333-ACCD-258450620A52}"/>
              </a:ext>
              <a:ext uri="{C183D7F6-B498-43B3-948B-1728B52AA6E4}">
                <adec:decorative xmlns:adec="http://schemas.microsoft.com/office/drawing/2017/decorative" val="1"/>
              </a:ext>
            </a:extLst>
          </p:cNvPr>
          <p:cNvSpPr/>
          <p:nvPr userDrawn="1"/>
        </p:nvSpPr>
        <p:spPr>
          <a:xfrm>
            <a:off x="811766" y="1841477"/>
            <a:ext cx="1584325" cy="0"/>
          </a:xfrm>
          <a:custGeom>
            <a:avLst/>
            <a:gdLst/>
            <a:ahLst/>
            <a:cxnLst/>
            <a:rect l="l" t="t" r="r" b="b"/>
            <a:pathLst>
              <a:path w="1584325">
                <a:moveTo>
                  <a:pt x="0" y="0"/>
                </a:moveTo>
                <a:lnTo>
                  <a:pt x="1583728" y="0"/>
                </a:lnTo>
              </a:path>
            </a:pathLst>
          </a:custGeom>
          <a:ln w="16929">
            <a:solidFill>
              <a:srgbClr val="A6ADB1"/>
            </a:solidFill>
          </a:ln>
        </p:spPr>
        <p:txBody>
          <a:bodyPr wrap="square" lIns="0" tIns="0" rIns="0" bIns="0" rtlCol="0"/>
          <a:lstStyle/>
          <a:p>
            <a:endParaRPr/>
          </a:p>
        </p:txBody>
      </p:sp>
      <p:sp>
        <p:nvSpPr>
          <p:cNvPr id="13" name="Slide Number Placeholder 5">
            <a:extLst>
              <a:ext uri="{FF2B5EF4-FFF2-40B4-BE49-F238E27FC236}">
                <a16:creationId xmlns:a16="http://schemas.microsoft.com/office/drawing/2014/main" id="{0DE9228C-9B11-4DC9-8F13-D4D1ED507AE8}"/>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pic>
        <p:nvPicPr>
          <p:cNvPr id="14" name="Picture 13" descr="Lancaster University">
            <a:extLst>
              <a:ext uri="{FF2B5EF4-FFF2-40B4-BE49-F238E27FC236}">
                <a16:creationId xmlns:a16="http://schemas.microsoft.com/office/drawing/2014/main" id="{0D9761CB-0BB4-44A2-BF26-F0470B4DCFE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4359" y="762000"/>
            <a:ext cx="2098889" cy="663520"/>
          </a:xfrm>
          <a:prstGeom prst="rect">
            <a:avLst/>
          </a:prstGeom>
        </p:spPr>
      </p:pic>
    </p:spTree>
    <p:extLst>
      <p:ext uri="{BB962C8B-B14F-4D97-AF65-F5344CB8AC3E}">
        <p14:creationId xmlns:p14="http://schemas.microsoft.com/office/powerpoint/2010/main" val="4016290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ext onl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D462D4-273F-48E4-BC67-135E64C37926}"/>
              </a:ext>
            </a:extLst>
          </p:cNvPr>
          <p:cNvSpPr>
            <a:spLocks noGrp="1"/>
          </p:cNvSpPr>
          <p:nvPr>
            <p:ph idx="1" hasCustomPrompt="1"/>
          </p:nvPr>
        </p:nvSpPr>
        <p:spPr>
          <a:xfrm>
            <a:off x="772883" y="2313991"/>
            <a:ext cx="9742714" cy="3862971"/>
          </a:xfrm>
        </p:spPr>
        <p:txBody>
          <a:bodyPr/>
          <a:lstStyle>
            <a:lvl1pPr marL="0" indent="0">
              <a:spcAft>
                <a:spcPts val="600"/>
              </a:spcAft>
              <a:buClr>
                <a:srgbClr val="AEB4B9"/>
              </a:buClr>
              <a:buNone/>
              <a:defRPr sz="2600" i="0">
                <a:solidFill>
                  <a:schemeClr val="tx1"/>
                </a:solidFill>
              </a:defRPr>
            </a:lvl1pPr>
            <a:lvl2pPr>
              <a:buClr>
                <a:srgbClr val="AEB4B9"/>
              </a:buClr>
              <a:defRPr>
                <a:solidFill>
                  <a:schemeClr val="tx1"/>
                </a:solidFill>
              </a:defRPr>
            </a:lvl2pPr>
            <a:lvl3pPr>
              <a:buClr>
                <a:srgbClr val="AEB4B9"/>
              </a:buClr>
              <a:defRPr>
                <a:solidFill>
                  <a:schemeClr val="tx1"/>
                </a:solidFill>
              </a:defRPr>
            </a:lvl3pPr>
            <a:lvl4pPr>
              <a:buClr>
                <a:srgbClr val="AEB4B9"/>
              </a:buClr>
              <a:defRPr>
                <a:solidFill>
                  <a:schemeClr val="tx1"/>
                </a:solidFill>
              </a:defRPr>
            </a:lvl4pPr>
            <a:lvl5pPr>
              <a:buClr>
                <a:srgbClr val="AEB4B9"/>
              </a:buClr>
              <a:defRPr>
                <a:solidFill>
                  <a:schemeClr val="tx1"/>
                </a:solidFill>
              </a:defRPr>
            </a:lvl5pPr>
          </a:lstStyle>
          <a:p>
            <a:pPr lvl="0"/>
            <a:r>
              <a:rPr lang="en-US"/>
              <a:t>Template slide: text only (use italics for sub-headings)</a:t>
            </a:r>
          </a:p>
        </p:txBody>
      </p:sp>
      <p:sp>
        <p:nvSpPr>
          <p:cNvPr id="11" name="Title 1">
            <a:extLst>
              <a:ext uri="{FF2B5EF4-FFF2-40B4-BE49-F238E27FC236}">
                <a16:creationId xmlns:a16="http://schemas.microsoft.com/office/drawing/2014/main" id="{659C926E-B465-430E-9BB4-30F751A3EBC1}"/>
              </a:ext>
            </a:extLst>
          </p:cNvPr>
          <p:cNvSpPr>
            <a:spLocks noGrp="1"/>
          </p:cNvSpPr>
          <p:nvPr>
            <p:ph type="title"/>
          </p:nvPr>
        </p:nvSpPr>
        <p:spPr>
          <a:xfrm>
            <a:off x="783773" y="475866"/>
            <a:ext cx="8040738" cy="1224153"/>
          </a:xfrm>
        </p:spPr>
        <p:txBody>
          <a:bodyPr>
            <a:normAutofit/>
          </a:bodyPr>
          <a:lstStyle>
            <a:lvl1pPr>
              <a:lnSpc>
                <a:spcPts val="3470"/>
              </a:lnSpc>
              <a:spcBef>
                <a:spcPts val="750"/>
              </a:spcBef>
              <a:defRPr sz="3600">
                <a:solidFill>
                  <a:srgbClr val="B5121B"/>
                </a:solidFill>
                <a:latin typeface="Calibri" panose="020F0502020204030204" pitchFamily="34" charset="0"/>
                <a:cs typeface="Calibri" panose="020F0502020204030204" pitchFamily="34" charset="0"/>
              </a:defRPr>
            </a:lvl1pPr>
          </a:lstStyle>
          <a:p>
            <a:r>
              <a:rPr lang="en-US"/>
              <a:t>Click to edit Master title style</a:t>
            </a:r>
            <a:endParaRPr lang="en-GB"/>
          </a:p>
        </p:txBody>
      </p:sp>
      <p:sp>
        <p:nvSpPr>
          <p:cNvPr id="13" name="object 4">
            <a:extLst>
              <a:ext uri="{FF2B5EF4-FFF2-40B4-BE49-F238E27FC236}">
                <a16:creationId xmlns:a16="http://schemas.microsoft.com/office/drawing/2014/main" id="{0BDBDF81-CC4C-4516-B38C-887511BA3EDF}"/>
              </a:ext>
              <a:ext uri="{C183D7F6-B498-43B3-948B-1728B52AA6E4}">
                <adec:decorative xmlns:adec="http://schemas.microsoft.com/office/drawing/2017/decorative" val="1"/>
              </a:ext>
            </a:extLst>
          </p:cNvPr>
          <p:cNvSpPr/>
          <p:nvPr userDrawn="1"/>
        </p:nvSpPr>
        <p:spPr>
          <a:xfrm>
            <a:off x="811766" y="1841477"/>
            <a:ext cx="1584325" cy="0"/>
          </a:xfrm>
          <a:custGeom>
            <a:avLst/>
            <a:gdLst/>
            <a:ahLst/>
            <a:cxnLst/>
            <a:rect l="l" t="t" r="r" b="b"/>
            <a:pathLst>
              <a:path w="1584325">
                <a:moveTo>
                  <a:pt x="0" y="0"/>
                </a:moveTo>
                <a:lnTo>
                  <a:pt x="1583728" y="0"/>
                </a:lnTo>
              </a:path>
            </a:pathLst>
          </a:custGeom>
          <a:ln w="16929">
            <a:solidFill>
              <a:srgbClr val="A6ADB1"/>
            </a:solidFill>
          </a:ln>
        </p:spPr>
        <p:txBody>
          <a:bodyPr wrap="square" lIns="0" tIns="0" rIns="0" bIns="0" rtlCol="0"/>
          <a:lstStyle/>
          <a:p>
            <a:endParaRPr/>
          </a:p>
        </p:txBody>
      </p:sp>
      <p:sp>
        <p:nvSpPr>
          <p:cNvPr id="15" name="Slide Number Placeholder 5">
            <a:extLst>
              <a:ext uri="{FF2B5EF4-FFF2-40B4-BE49-F238E27FC236}">
                <a16:creationId xmlns:a16="http://schemas.microsoft.com/office/drawing/2014/main" id="{531E803A-17E5-4587-B9C8-543F40CC1832}"/>
              </a:ext>
            </a:extLst>
          </p:cNvPr>
          <p:cNvSpPr>
            <a:spLocks noGrp="1"/>
          </p:cNvSpPr>
          <p:nvPr>
            <p:ph type="sldNum" sz="quarter" idx="4"/>
          </p:nvPr>
        </p:nvSpPr>
        <p:spPr>
          <a:xfrm>
            <a:off x="8955058" y="6102314"/>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pic>
        <p:nvPicPr>
          <p:cNvPr id="17" name="Picture 16" descr="Lancaster University">
            <a:extLst>
              <a:ext uri="{FF2B5EF4-FFF2-40B4-BE49-F238E27FC236}">
                <a16:creationId xmlns:a16="http://schemas.microsoft.com/office/drawing/2014/main" id="{15D4E1DC-C857-4EB7-8E98-3A0E76300C4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4359" y="762000"/>
            <a:ext cx="2098889" cy="663520"/>
          </a:xfrm>
          <a:prstGeom prst="rect">
            <a:avLst/>
          </a:prstGeom>
        </p:spPr>
      </p:pic>
    </p:spTree>
    <p:extLst>
      <p:ext uri="{BB962C8B-B14F-4D97-AF65-F5344CB8AC3E}">
        <p14:creationId xmlns:p14="http://schemas.microsoft.com/office/powerpoint/2010/main" val="42292287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estion Slide">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575D8C4-2991-4037-8748-66E7016A65DF}"/>
              </a:ext>
            </a:extLst>
          </p:cNvPr>
          <p:cNvSpPr>
            <a:spLocks noGrp="1"/>
          </p:cNvSpPr>
          <p:nvPr>
            <p:ph type="ctrTitle" hasCustomPrompt="1"/>
          </p:nvPr>
        </p:nvSpPr>
        <p:spPr>
          <a:xfrm>
            <a:off x="900940" y="2205022"/>
            <a:ext cx="9913240" cy="1399152"/>
          </a:xfrm>
        </p:spPr>
        <p:txBody>
          <a:bodyPr anchor="b">
            <a:normAutofit/>
          </a:bodyPr>
          <a:lstStyle>
            <a:lvl1pPr algn="l">
              <a:lnSpc>
                <a:spcPts val="4400"/>
              </a:lnSpc>
              <a:spcBef>
                <a:spcPts val="1110"/>
              </a:spcBef>
              <a:defRPr sz="4550">
                <a:solidFill>
                  <a:srgbClr val="B5121B"/>
                </a:solidFill>
                <a:latin typeface="Calibri" panose="020F0502020204030204" pitchFamily="34" charset="0"/>
                <a:cs typeface="Calibri" panose="020F0502020204030204" pitchFamily="34" charset="0"/>
              </a:defRPr>
            </a:lvl1pPr>
          </a:lstStyle>
          <a:p>
            <a:r>
              <a:rPr lang="en-US"/>
              <a:t>Add question text here</a:t>
            </a:r>
            <a:endParaRPr lang="en-GB"/>
          </a:p>
        </p:txBody>
      </p:sp>
      <p:pic>
        <p:nvPicPr>
          <p:cNvPr id="8" name="Picture 7" descr="Lancaster University">
            <a:extLst>
              <a:ext uri="{FF2B5EF4-FFF2-40B4-BE49-F238E27FC236}">
                <a16:creationId xmlns:a16="http://schemas.microsoft.com/office/drawing/2014/main" id="{5A0CDDDE-2A8D-4F00-B876-791A126CBD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4359" y="762000"/>
            <a:ext cx="2098889" cy="663520"/>
          </a:xfrm>
          <a:prstGeom prst="rect">
            <a:avLst/>
          </a:prstGeom>
        </p:spPr>
      </p:pic>
      <p:sp>
        <p:nvSpPr>
          <p:cNvPr id="9" name="object 5">
            <a:extLst>
              <a:ext uri="{FF2B5EF4-FFF2-40B4-BE49-F238E27FC236}">
                <a16:creationId xmlns:a16="http://schemas.microsoft.com/office/drawing/2014/main" id="{A1F40E0C-FCFE-45A8-B4CD-8E1C0339D496}"/>
              </a:ext>
              <a:ext uri="{C183D7F6-B498-43B3-948B-1728B52AA6E4}">
                <adec:decorative xmlns:adec="http://schemas.microsoft.com/office/drawing/2017/decorative" val="1"/>
              </a:ext>
            </a:extLst>
          </p:cNvPr>
          <p:cNvSpPr/>
          <p:nvPr userDrawn="1"/>
        </p:nvSpPr>
        <p:spPr>
          <a:xfrm>
            <a:off x="992097" y="3830968"/>
            <a:ext cx="1584325" cy="0"/>
          </a:xfrm>
          <a:custGeom>
            <a:avLst/>
            <a:gdLst/>
            <a:ahLst/>
            <a:cxnLst/>
            <a:rect l="l" t="t" r="r" b="b"/>
            <a:pathLst>
              <a:path w="1584325">
                <a:moveTo>
                  <a:pt x="0" y="0"/>
                </a:moveTo>
                <a:lnTo>
                  <a:pt x="1584159" y="0"/>
                </a:lnTo>
              </a:path>
            </a:pathLst>
          </a:custGeom>
          <a:ln w="16929">
            <a:solidFill>
              <a:srgbClr val="A6ADB1"/>
            </a:solidFill>
          </a:ln>
        </p:spPr>
        <p:txBody>
          <a:bodyPr wrap="square" lIns="0" tIns="0" rIns="0" bIns="0" rtlCol="0"/>
          <a:lstStyle/>
          <a:p>
            <a:endParaRPr/>
          </a:p>
        </p:txBody>
      </p:sp>
      <p:sp>
        <p:nvSpPr>
          <p:cNvPr id="13" name="Slide Number Placeholder 5">
            <a:extLst>
              <a:ext uri="{FF2B5EF4-FFF2-40B4-BE49-F238E27FC236}">
                <a16:creationId xmlns:a16="http://schemas.microsoft.com/office/drawing/2014/main" id="{F55EE488-FA38-4ABE-A8A1-1C0A496D55BF}"/>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spTree>
    <p:extLst>
      <p:ext uri="{BB962C8B-B14F-4D97-AF65-F5344CB8AC3E}">
        <p14:creationId xmlns:p14="http://schemas.microsoft.com/office/powerpoint/2010/main" val="39468591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EAACC63-D887-40E8-8239-FD16AE528F07}"/>
              </a:ext>
            </a:extLst>
          </p:cNvPr>
          <p:cNvSpPr>
            <a:spLocks noGrp="1"/>
          </p:cNvSpPr>
          <p:nvPr>
            <p:ph type="title"/>
          </p:nvPr>
        </p:nvSpPr>
        <p:spPr>
          <a:xfrm>
            <a:off x="819538" y="522516"/>
            <a:ext cx="7568682" cy="1168172"/>
          </a:xfrm>
        </p:spPr>
        <p:txBody>
          <a:bodyPr>
            <a:normAutofit/>
          </a:bodyPr>
          <a:lstStyle>
            <a:lvl1pPr>
              <a:lnSpc>
                <a:spcPts val="3470"/>
              </a:lnSpc>
              <a:spcBef>
                <a:spcPts val="750"/>
              </a:spcBef>
              <a:defRPr sz="3600">
                <a:solidFill>
                  <a:srgbClr val="B5121B"/>
                </a:solidFill>
                <a:latin typeface="Calibri" panose="020F0502020204030204" pitchFamily="34" charset="0"/>
                <a:cs typeface="Calibri" panose="020F0502020204030204" pitchFamily="34" charset="0"/>
              </a:defRPr>
            </a:lvl1pPr>
          </a:lstStyle>
          <a:p>
            <a:r>
              <a:rPr lang="en-US"/>
              <a:t>Click to edit Master title style</a:t>
            </a:r>
            <a:endParaRPr lang="en-GB"/>
          </a:p>
        </p:txBody>
      </p:sp>
      <p:sp>
        <p:nvSpPr>
          <p:cNvPr id="10" name="Content Placeholder 2">
            <a:extLst>
              <a:ext uri="{FF2B5EF4-FFF2-40B4-BE49-F238E27FC236}">
                <a16:creationId xmlns:a16="http://schemas.microsoft.com/office/drawing/2014/main" id="{524D0BDC-AEAF-40AB-BD13-7775E203703A}"/>
              </a:ext>
            </a:extLst>
          </p:cNvPr>
          <p:cNvSpPr>
            <a:spLocks noGrp="1"/>
          </p:cNvSpPr>
          <p:nvPr>
            <p:ph idx="1"/>
          </p:nvPr>
        </p:nvSpPr>
        <p:spPr>
          <a:xfrm>
            <a:off x="819538" y="2313991"/>
            <a:ext cx="4965441" cy="3862971"/>
          </a:xfrm>
        </p:spPr>
        <p:txBody>
          <a:bodyPr/>
          <a:lstStyle>
            <a:lvl1pPr>
              <a:buClr>
                <a:srgbClr val="AEB4B9"/>
              </a:buClr>
              <a:defRPr sz="2600">
                <a:solidFill>
                  <a:schemeClr val="tx1"/>
                </a:solidFill>
              </a:defRPr>
            </a:lvl1pPr>
            <a:lvl2pPr>
              <a:buClr>
                <a:srgbClr val="AEB4B9"/>
              </a:buClr>
              <a:defRPr>
                <a:solidFill>
                  <a:schemeClr val="tx1"/>
                </a:solidFill>
              </a:defRPr>
            </a:lvl2pPr>
            <a:lvl3pPr>
              <a:buClr>
                <a:srgbClr val="AEB4B9"/>
              </a:buClr>
              <a:defRPr>
                <a:solidFill>
                  <a:schemeClr val="tx1"/>
                </a:solidFill>
              </a:defRPr>
            </a:lvl3pPr>
            <a:lvl4pPr>
              <a:buClr>
                <a:srgbClr val="AEB4B9"/>
              </a:buClr>
              <a:defRPr>
                <a:solidFill>
                  <a:schemeClr val="tx1"/>
                </a:solidFill>
              </a:defRPr>
            </a:lvl4pPr>
            <a:lvl5pPr>
              <a:buClr>
                <a:srgbClr val="AEB4B9"/>
              </a:buCl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object 4">
            <a:extLst>
              <a:ext uri="{FF2B5EF4-FFF2-40B4-BE49-F238E27FC236}">
                <a16:creationId xmlns:a16="http://schemas.microsoft.com/office/drawing/2014/main" id="{81B46DBF-1B89-405C-A53C-EE0D38B3C854}"/>
              </a:ext>
              <a:ext uri="{C183D7F6-B498-43B3-948B-1728B52AA6E4}">
                <adec:decorative xmlns:adec="http://schemas.microsoft.com/office/drawing/2017/decorative" val="1"/>
              </a:ext>
            </a:extLst>
          </p:cNvPr>
          <p:cNvSpPr/>
          <p:nvPr userDrawn="1"/>
        </p:nvSpPr>
        <p:spPr>
          <a:xfrm>
            <a:off x="854508" y="1832146"/>
            <a:ext cx="1584325" cy="0"/>
          </a:xfrm>
          <a:custGeom>
            <a:avLst/>
            <a:gdLst/>
            <a:ahLst/>
            <a:cxnLst/>
            <a:rect l="l" t="t" r="r" b="b"/>
            <a:pathLst>
              <a:path w="1584325">
                <a:moveTo>
                  <a:pt x="0" y="0"/>
                </a:moveTo>
                <a:lnTo>
                  <a:pt x="1583728" y="0"/>
                </a:lnTo>
              </a:path>
            </a:pathLst>
          </a:custGeom>
          <a:ln w="16929">
            <a:solidFill>
              <a:srgbClr val="A6ADB1"/>
            </a:solidFill>
          </a:ln>
        </p:spPr>
        <p:txBody>
          <a:bodyPr wrap="square" lIns="0" tIns="0" rIns="0" bIns="0" rtlCol="0"/>
          <a:lstStyle/>
          <a:p>
            <a:endParaRPr/>
          </a:p>
        </p:txBody>
      </p:sp>
      <p:sp>
        <p:nvSpPr>
          <p:cNvPr id="16" name="Content Placeholder 2">
            <a:extLst>
              <a:ext uri="{FF2B5EF4-FFF2-40B4-BE49-F238E27FC236}">
                <a16:creationId xmlns:a16="http://schemas.microsoft.com/office/drawing/2014/main" id="{79DC973B-EFE1-44F1-9FB7-36E4227439C7}"/>
              </a:ext>
            </a:extLst>
          </p:cNvPr>
          <p:cNvSpPr>
            <a:spLocks noGrp="1"/>
          </p:cNvSpPr>
          <p:nvPr>
            <p:ph idx="10"/>
          </p:nvPr>
        </p:nvSpPr>
        <p:spPr>
          <a:xfrm>
            <a:off x="6369696" y="2317095"/>
            <a:ext cx="4965442" cy="3862971"/>
          </a:xfrm>
        </p:spPr>
        <p:txBody>
          <a:bodyPr/>
          <a:lstStyle>
            <a:lvl1pPr>
              <a:buClr>
                <a:srgbClr val="AEB4B9"/>
              </a:buClr>
              <a:defRPr sz="2600">
                <a:solidFill>
                  <a:schemeClr val="tx1"/>
                </a:solidFill>
              </a:defRPr>
            </a:lvl1pPr>
            <a:lvl2pPr>
              <a:buClr>
                <a:srgbClr val="AEB4B9"/>
              </a:buClr>
              <a:defRPr>
                <a:solidFill>
                  <a:schemeClr val="tx1"/>
                </a:solidFill>
              </a:defRPr>
            </a:lvl2pPr>
            <a:lvl3pPr>
              <a:buClr>
                <a:srgbClr val="AEB4B9"/>
              </a:buClr>
              <a:defRPr>
                <a:solidFill>
                  <a:schemeClr val="tx1"/>
                </a:solidFill>
              </a:defRPr>
            </a:lvl3pPr>
            <a:lvl4pPr>
              <a:buClr>
                <a:srgbClr val="AEB4B9"/>
              </a:buClr>
              <a:defRPr>
                <a:solidFill>
                  <a:schemeClr val="tx1"/>
                </a:solidFill>
              </a:defRPr>
            </a:lvl4pPr>
            <a:lvl5pPr>
              <a:buClr>
                <a:srgbClr val="AEB4B9"/>
              </a:buCl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Slide Number Placeholder 5">
            <a:extLst>
              <a:ext uri="{FF2B5EF4-FFF2-40B4-BE49-F238E27FC236}">
                <a16:creationId xmlns:a16="http://schemas.microsoft.com/office/drawing/2014/main" id="{749C0CEC-03F4-4704-9D20-E00E4CD0651C}"/>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pic>
        <p:nvPicPr>
          <p:cNvPr id="21" name="Picture 20" descr="Lancaster University">
            <a:extLst>
              <a:ext uri="{FF2B5EF4-FFF2-40B4-BE49-F238E27FC236}">
                <a16:creationId xmlns:a16="http://schemas.microsoft.com/office/drawing/2014/main" id="{607635CB-A9C5-437C-8837-4C730E8C637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4359" y="762000"/>
            <a:ext cx="2098889" cy="663520"/>
          </a:xfrm>
          <a:prstGeom prst="rect">
            <a:avLst/>
          </a:prstGeom>
        </p:spPr>
      </p:pic>
    </p:spTree>
    <p:extLst>
      <p:ext uri="{BB962C8B-B14F-4D97-AF65-F5344CB8AC3E}">
        <p14:creationId xmlns:p14="http://schemas.microsoft.com/office/powerpoint/2010/main" val="9187488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75887E-4F05-4593-B389-647D40DD0309}"/>
              </a:ext>
            </a:extLst>
          </p:cNvPr>
          <p:cNvSpPr>
            <a:spLocks noGrp="1"/>
          </p:cNvSpPr>
          <p:nvPr>
            <p:ph type="body" idx="1"/>
          </p:nvPr>
        </p:nvSpPr>
        <p:spPr>
          <a:xfrm>
            <a:off x="746478" y="1681163"/>
            <a:ext cx="5157787"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3C9B9D8-EA34-4852-A458-9C736D59E6A7}"/>
              </a:ext>
            </a:extLst>
          </p:cNvPr>
          <p:cNvSpPr>
            <a:spLocks noGrp="1"/>
          </p:cNvSpPr>
          <p:nvPr>
            <p:ph sz="half" idx="2"/>
          </p:nvPr>
        </p:nvSpPr>
        <p:spPr>
          <a:xfrm>
            <a:off x="746478" y="2505075"/>
            <a:ext cx="5157787" cy="3684588"/>
          </a:xfrm>
        </p:spPr>
        <p:txBody>
          <a:bodyPr/>
          <a:lstStyle>
            <a:lvl1pPr>
              <a:buClr>
                <a:srgbClr val="AEB4B9"/>
              </a:buClr>
              <a:defRPr sz="2600"/>
            </a:lvl1pPr>
            <a:lvl2pPr>
              <a:buClr>
                <a:srgbClr val="AEB4B9"/>
              </a:buClr>
              <a:defRPr/>
            </a:lvl2pPr>
            <a:lvl3pPr>
              <a:buClr>
                <a:srgbClr val="AEB4B9"/>
              </a:buClr>
              <a:defRPr/>
            </a:lvl3pPr>
            <a:lvl4pPr>
              <a:buClr>
                <a:srgbClr val="AEB4B9"/>
              </a:buClr>
              <a:defRPr/>
            </a:lvl4pPr>
            <a:lvl5pPr>
              <a:buClr>
                <a:srgbClr val="AEB4B9"/>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83E91B9-1447-4EAE-9AB6-9200E96A9896}"/>
              </a:ext>
            </a:extLst>
          </p:cNvPr>
          <p:cNvSpPr>
            <a:spLocks noGrp="1"/>
          </p:cNvSpPr>
          <p:nvPr>
            <p:ph type="body" sz="quarter" idx="3"/>
          </p:nvPr>
        </p:nvSpPr>
        <p:spPr>
          <a:xfrm>
            <a:off x="6172200" y="1681163"/>
            <a:ext cx="5183188"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8105AF1-67AB-413D-B37A-83B233A5D7CD}"/>
              </a:ext>
            </a:extLst>
          </p:cNvPr>
          <p:cNvSpPr>
            <a:spLocks noGrp="1"/>
          </p:cNvSpPr>
          <p:nvPr>
            <p:ph sz="quarter" idx="4"/>
          </p:nvPr>
        </p:nvSpPr>
        <p:spPr>
          <a:xfrm>
            <a:off x="6172200" y="2505075"/>
            <a:ext cx="5183188" cy="3684588"/>
          </a:xfrm>
        </p:spPr>
        <p:txBody>
          <a:bodyPr/>
          <a:lstStyle>
            <a:lvl1pPr>
              <a:buClr>
                <a:srgbClr val="AEB4B9"/>
              </a:buClr>
              <a:defRPr sz="2600"/>
            </a:lvl1pPr>
            <a:lvl2pPr>
              <a:buClr>
                <a:srgbClr val="AEB4B9"/>
              </a:buClr>
              <a:defRPr/>
            </a:lvl2pPr>
            <a:lvl3pPr>
              <a:buClr>
                <a:srgbClr val="AEB4B9"/>
              </a:buClr>
              <a:defRPr/>
            </a:lvl3pPr>
            <a:lvl4pPr>
              <a:buClr>
                <a:srgbClr val="AEB4B9"/>
              </a:buClr>
              <a:defRPr/>
            </a:lvl4pPr>
            <a:lvl5pPr>
              <a:buClr>
                <a:srgbClr val="AEB4B9"/>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
            <a:extLst>
              <a:ext uri="{FF2B5EF4-FFF2-40B4-BE49-F238E27FC236}">
                <a16:creationId xmlns:a16="http://schemas.microsoft.com/office/drawing/2014/main" id="{EBFEF35C-6404-4538-8F34-0A8878183E9A}"/>
              </a:ext>
            </a:extLst>
          </p:cNvPr>
          <p:cNvSpPr>
            <a:spLocks noGrp="1"/>
          </p:cNvSpPr>
          <p:nvPr>
            <p:ph type="title"/>
          </p:nvPr>
        </p:nvSpPr>
        <p:spPr>
          <a:xfrm>
            <a:off x="735559" y="531848"/>
            <a:ext cx="7568682" cy="1158840"/>
          </a:xfrm>
        </p:spPr>
        <p:txBody>
          <a:bodyPr>
            <a:normAutofit/>
          </a:bodyPr>
          <a:lstStyle>
            <a:lvl1pPr>
              <a:lnSpc>
                <a:spcPts val="3470"/>
              </a:lnSpc>
              <a:spcBef>
                <a:spcPts val="750"/>
              </a:spcBef>
              <a:defRPr sz="3600">
                <a:solidFill>
                  <a:srgbClr val="B5121B"/>
                </a:solidFill>
                <a:latin typeface="Calibri" panose="020F0502020204030204" pitchFamily="34" charset="0"/>
                <a:cs typeface="Calibri" panose="020F0502020204030204" pitchFamily="34" charset="0"/>
              </a:defRPr>
            </a:lvl1pPr>
          </a:lstStyle>
          <a:p>
            <a:r>
              <a:rPr lang="en-US"/>
              <a:t>Click to edit Master title style</a:t>
            </a:r>
            <a:endParaRPr lang="en-GB"/>
          </a:p>
        </p:txBody>
      </p:sp>
      <p:sp>
        <p:nvSpPr>
          <p:cNvPr id="13" name="object 4">
            <a:extLst>
              <a:ext uri="{FF2B5EF4-FFF2-40B4-BE49-F238E27FC236}">
                <a16:creationId xmlns:a16="http://schemas.microsoft.com/office/drawing/2014/main" id="{3D487BA0-3AE0-4031-8055-C6AFDC31E01B}"/>
              </a:ext>
              <a:ext uri="{C183D7F6-B498-43B3-948B-1728B52AA6E4}">
                <adec:decorative xmlns:adec="http://schemas.microsoft.com/office/drawing/2017/decorative" val="1"/>
              </a:ext>
            </a:extLst>
          </p:cNvPr>
          <p:cNvSpPr/>
          <p:nvPr userDrawn="1"/>
        </p:nvSpPr>
        <p:spPr>
          <a:xfrm>
            <a:off x="835846" y="1832146"/>
            <a:ext cx="1584325" cy="0"/>
          </a:xfrm>
          <a:custGeom>
            <a:avLst/>
            <a:gdLst/>
            <a:ahLst/>
            <a:cxnLst/>
            <a:rect l="l" t="t" r="r" b="b"/>
            <a:pathLst>
              <a:path w="1584325">
                <a:moveTo>
                  <a:pt x="0" y="0"/>
                </a:moveTo>
                <a:lnTo>
                  <a:pt x="1583728" y="0"/>
                </a:lnTo>
              </a:path>
            </a:pathLst>
          </a:custGeom>
          <a:ln w="16929">
            <a:solidFill>
              <a:srgbClr val="A6ADB1"/>
            </a:solidFill>
          </a:ln>
        </p:spPr>
        <p:txBody>
          <a:bodyPr wrap="square" lIns="0" tIns="0" rIns="0" bIns="0" rtlCol="0"/>
          <a:lstStyle/>
          <a:p>
            <a:endParaRPr/>
          </a:p>
        </p:txBody>
      </p:sp>
      <p:sp>
        <p:nvSpPr>
          <p:cNvPr id="16" name="Slide Number Placeholder 5">
            <a:extLst>
              <a:ext uri="{FF2B5EF4-FFF2-40B4-BE49-F238E27FC236}">
                <a16:creationId xmlns:a16="http://schemas.microsoft.com/office/drawing/2014/main" id="{983E33A9-9C13-43F2-93A7-5CD7A6D522E2}"/>
              </a:ext>
            </a:extLst>
          </p:cNvPr>
          <p:cNvSpPr>
            <a:spLocks noGrp="1"/>
          </p:cNvSpPr>
          <p:nvPr>
            <p:ph type="sldNum" sz="quarter" idx="10"/>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pic>
        <p:nvPicPr>
          <p:cNvPr id="17" name="Picture 16" descr="Lancaster University">
            <a:extLst>
              <a:ext uri="{FF2B5EF4-FFF2-40B4-BE49-F238E27FC236}">
                <a16:creationId xmlns:a16="http://schemas.microsoft.com/office/drawing/2014/main" id="{24641CFC-5847-40DB-B4F0-5496D257DA5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4359" y="762000"/>
            <a:ext cx="2098889" cy="663520"/>
          </a:xfrm>
          <a:prstGeom prst="rect">
            <a:avLst/>
          </a:prstGeom>
        </p:spPr>
      </p:pic>
    </p:spTree>
    <p:extLst>
      <p:ext uri="{BB962C8B-B14F-4D97-AF65-F5344CB8AC3E}">
        <p14:creationId xmlns:p14="http://schemas.microsoft.com/office/powerpoint/2010/main" val="39292969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object 4">
            <a:extLst>
              <a:ext uri="{FF2B5EF4-FFF2-40B4-BE49-F238E27FC236}">
                <a16:creationId xmlns:a16="http://schemas.microsoft.com/office/drawing/2014/main" id="{E911A0A4-9D31-4F34-8E71-4A07A9FDE92A}"/>
              </a:ext>
              <a:ext uri="{C183D7F6-B498-43B3-948B-1728B52AA6E4}">
                <adec:decorative xmlns:adec="http://schemas.microsoft.com/office/drawing/2017/decorative" val="1"/>
              </a:ext>
            </a:extLst>
          </p:cNvPr>
          <p:cNvSpPr/>
          <p:nvPr userDrawn="1"/>
        </p:nvSpPr>
        <p:spPr>
          <a:xfrm>
            <a:off x="854508" y="1832146"/>
            <a:ext cx="1584325" cy="0"/>
          </a:xfrm>
          <a:custGeom>
            <a:avLst/>
            <a:gdLst/>
            <a:ahLst/>
            <a:cxnLst/>
            <a:rect l="l" t="t" r="r" b="b"/>
            <a:pathLst>
              <a:path w="1584325">
                <a:moveTo>
                  <a:pt x="0" y="0"/>
                </a:moveTo>
                <a:lnTo>
                  <a:pt x="1583728" y="0"/>
                </a:lnTo>
              </a:path>
            </a:pathLst>
          </a:custGeom>
          <a:ln w="16929">
            <a:solidFill>
              <a:srgbClr val="A6ADB1"/>
            </a:solidFill>
          </a:ln>
        </p:spPr>
        <p:txBody>
          <a:bodyPr wrap="square" lIns="0" tIns="0" rIns="0" bIns="0" rtlCol="0"/>
          <a:lstStyle/>
          <a:p>
            <a:endParaRPr/>
          </a:p>
        </p:txBody>
      </p:sp>
      <p:sp>
        <p:nvSpPr>
          <p:cNvPr id="13" name="Title 1">
            <a:extLst>
              <a:ext uri="{FF2B5EF4-FFF2-40B4-BE49-F238E27FC236}">
                <a16:creationId xmlns:a16="http://schemas.microsoft.com/office/drawing/2014/main" id="{DBE2592A-4048-4211-B609-EB603E5AE283}"/>
              </a:ext>
            </a:extLst>
          </p:cNvPr>
          <p:cNvSpPr>
            <a:spLocks noGrp="1"/>
          </p:cNvSpPr>
          <p:nvPr>
            <p:ph type="title"/>
          </p:nvPr>
        </p:nvSpPr>
        <p:spPr>
          <a:xfrm>
            <a:off x="735559" y="531848"/>
            <a:ext cx="7568682" cy="1158840"/>
          </a:xfrm>
        </p:spPr>
        <p:txBody>
          <a:bodyPr>
            <a:normAutofit/>
          </a:bodyPr>
          <a:lstStyle>
            <a:lvl1pPr>
              <a:lnSpc>
                <a:spcPts val="3470"/>
              </a:lnSpc>
              <a:spcBef>
                <a:spcPts val="750"/>
              </a:spcBef>
              <a:defRPr sz="3600">
                <a:solidFill>
                  <a:srgbClr val="B5121B"/>
                </a:solidFill>
                <a:latin typeface="Calibri" panose="020F0502020204030204" pitchFamily="34" charset="0"/>
                <a:cs typeface="Calibri" panose="020F0502020204030204" pitchFamily="34" charset="0"/>
              </a:defRPr>
            </a:lvl1pPr>
          </a:lstStyle>
          <a:p>
            <a:r>
              <a:rPr lang="en-US"/>
              <a:t>Click to edit Master title style</a:t>
            </a:r>
            <a:endParaRPr lang="en-GB"/>
          </a:p>
        </p:txBody>
      </p:sp>
      <p:sp>
        <p:nvSpPr>
          <p:cNvPr id="14" name="Slide Number Placeholder 5">
            <a:extLst>
              <a:ext uri="{FF2B5EF4-FFF2-40B4-BE49-F238E27FC236}">
                <a16:creationId xmlns:a16="http://schemas.microsoft.com/office/drawing/2014/main" id="{432CECB2-8BBC-4238-95E4-9CF53BEC0F2A}"/>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pic>
        <p:nvPicPr>
          <p:cNvPr id="15" name="Picture 14" descr="Lancaster University">
            <a:extLst>
              <a:ext uri="{FF2B5EF4-FFF2-40B4-BE49-F238E27FC236}">
                <a16:creationId xmlns:a16="http://schemas.microsoft.com/office/drawing/2014/main" id="{F43189D6-09CC-4664-8F2F-E317A914F46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4359" y="762000"/>
            <a:ext cx="2098889" cy="663520"/>
          </a:xfrm>
          <a:prstGeom prst="rect">
            <a:avLst/>
          </a:prstGeom>
        </p:spPr>
      </p:pic>
    </p:spTree>
    <p:extLst>
      <p:ext uri="{BB962C8B-B14F-4D97-AF65-F5344CB8AC3E}">
        <p14:creationId xmlns:p14="http://schemas.microsoft.com/office/powerpoint/2010/main" val="3837029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EAEB81DE-9DB5-4365-A5C5-617C96B6EED8}"/>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spTree>
    <p:extLst>
      <p:ext uri="{BB962C8B-B14F-4D97-AF65-F5344CB8AC3E}">
        <p14:creationId xmlns:p14="http://schemas.microsoft.com/office/powerpoint/2010/main" val="171757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Slide 2: text only">
    <p:spTree>
      <p:nvGrpSpPr>
        <p:cNvPr id="1" name=""/>
        <p:cNvGrpSpPr/>
        <p:nvPr/>
      </p:nvGrpSpPr>
      <p:grpSpPr>
        <a:xfrm>
          <a:off x="0" y="0"/>
          <a:ext cx="0" cy="0"/>
          <a:chOff x="0" y="0"/>
          <a:chExt cx="0" cy="0"/>
        </a:xfrm>
      </p:grpSpPr>
      <p:sp>
        <p:nvSpPr>
          <p:cNvPr id="2"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4" name="Text Placeholder 7"/>
          <p:cNvSpPr>
            <a:spLocks noGrp="1"/>
          </p:cNvSpPr>
          <p:nvPr>
            <p:ph type="body" sz="quarter" idx="14"/>
          </p:nvPr>
        </p:nvSpPr>
        <p:spPr>
          <a:xfrm>
            <a:off x="527051" y="1844676"/>
            <a:ext cx="1123357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p:txBody>
      </p:sp>
    </p:spTree>
    <p:extLst>
      <p:ext uri="{BB962C8B-B14F-4D97-AF65-F5344CB8AC3E}">
        <p14:creationId xmlns:p14="http://schemas.microsoft.com/office/powerpoint/2010/main" val="481325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Slide 3: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5" name="Text Placeholder 7"/>
          <p:cNvSpPr>
            <a:spLocks noGrp="1"/>
          </p:cNvSpPr>
          <p:nvPr>
            <p:ph type="body" sz="quarter" idx="14"/>
          </p:nvPr>
        </p:nvSpPr>
        <p:spPr>
          <a:xfrm>
            <a:off x="527051" y="1844676"/>
            <a:ext cx="1123357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96818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Slide 4: smaller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5" name="Text Placeholder 7"/>
          <p:cNvSpPr>
            <a:spLocks noGrp="1"/>
          </p:cNvSpPr>
          <p:nvPr>
            <p:ph type="body" sz="quarter" idx="14"/>
          </p:nvPr>
        </p:nvSpPr>
        <p:spPr>
          <a:xfrm>
            <a:off x="527051" y="1844676"/>
            <a:ext cx="1123357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687656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Slide 5: text with bullet points &amp; 1 image">
    <p:spTree>
      <p:nvGrpSpPr>
        <p:cNvPr id="1" name=""/>
        <p:cNvGrpSpPr/>
        <p:nvPr/>
      </p:nvGrpSpPr>
      <p:grpSpPr>
        <a:xfrm>
          <a:off x="0" y="0"/>
          <a:ext cx="0" cy="0"/>
          <a:chOff x="0" y="0"/>
          <a:chExt cx="0" cy="0"/>
        </a:xfrm>
      </p:grpSpPr>
      <p:sp>
        <p:nvSpPr>
          <p:cNvPr id="4"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5" name="Text Placeholder 7"/>
          <p:cNvSpPr>
            <a:spLocks noGrp="1"/>
          </p:cNvSpPr>
          <p:nvPr>
            <p:ph type="body" sz="quarter" idx="14"/>
          </p:nvPr>
        </p:nvSpPr>
        <p:spPr>
          <a:xfrm>
            <a:off x="527053" y="1844676"/>
            <a:ext cx="720112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a:t>Click to edit Master text styles</a:t>
            </a:r>
          </a:p>
        </p:txBody>
      </p:sp>
      <p:sp>
        <p:nvSpPr>
          <p:cNvPr id="2" name="TextBox 1"/>
          <p:cNvSpPr txBox="1"/>
          <p:nvPr userDrawn="1"/>
        </p:nvSpPr>
        <p:spPr>
          <a:xfrm>
            <a:off x="4312030" y="3660229"/>
            <a:ext cx="184731" cy="369332"/>
          </a:xfrm>
          <a:prstGeom prst="rect">
            <a:avLst/>
          </a:prstGeom>
          <a:noFill/>
        </p:spPr>
        <p:txBody>
          <a:bodyPr wrap="none" rtlCol="0">
            <a:spAutoFit/>
          </a:bodyPr>
          <a:lstStyle/>
          <a:p>
            <a:endParaRPr lang="en-US" sz="1800"/>
          </a:p>
        </p:txBody>
      </p:sp>
    </p:spTree>
    <p:extLst>
      <p:ext uri="{BB962C8B-B14F-4D97-AF65-F5344CB8AC3E}">
        <p14:creationId xmlns:p14="http://schemas.microsoft.com/office/powerpoint/2010/main" val="123029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Slide 8: blank slide">
    <p:spTree>
      <p:nvGrpSpPr>
        <p:cNvPr id="1" name=""/>
        <p:cNvGrpSpPr/>
        <p:nvPr/>
      </p:nvGrpSpPr>
      <p:grpSpPr>
        <a:xfrm>
          <a:off x="0" y="0"/>
          <a:ext cx="0" cy="0"/>
          <a:chOff x="0" y="0"/>
          <a:chExt cx="0" cy="0"/>
        </a:xfrm>
      </p:grpSpPr>
      <p:sp>
        <p:nvSpPr>
          <p:cNvPr id="3"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Tree>
    <p:extLst>
      <p:ext uri="{BB962C8B-B14F-4D97-AF65-F5344CB8AC3E}">
        <p14:creationId xmlns:p14="http://schemas.microsoft.com/office/powerpoint/2010/main" val="984563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49A037AA-2C78-4915-BE76-7C0494CBA3C3}" type="datetimeFigureOut">
              <a:rPr lang="en-US" smtClean="0"/>
              <a:pPr/>
              <a:t>2/19/2021</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7F9E0DB6-59CB-40C0-B72B-F7AAD3CAD31A}" type="slidenum">
              <a:rPr lang="en-US" smtClean="0"/>
              <a:pPr/>
              <a:t>‹#›</a:t>
            </a:fld>
            <a:endParaRPr lang="en-US"/>
          </a:p>
        </p:txBody>
      </p:sp>
    </p:spTree>
    <p:extLst>
      <p:ext uri="{BB962C8B-B14F-4D97-AF65-F5344CB8AC3E}">
        <p14:creationId xmlns:p14="http://schemas.microsoft.com/office/powerpoint/2010/main" val="433305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Slide 2: text only">
    <p:spTree>
      <p:nvGrpSpPr>
        <p:cNvPr id="1" name=""/>
        <p:cNvGrpSpPr/>
        <p:nvPr/>
      </p:nvGrpSpPr>
      <p:grpSpPr>
        <a:xfrm>
          <a:off x="0" y="0"/>
          <a:ext cx="0" cy="0"/>
          <a:chOff x="0" y="0"/>
          <a:chExt cx="0" cy="0"/>
        </a:xfrm>
      </p:grpSpPr>
      <p:sp>
        <p:nvSpPr>
          <p:cNvPr id="2" name="Title 1"/>
          <p:cNvSpPr>
            <a:spLocks noGrp="1"/>
          </p:cNvSpPr>
          <p:nvPr>
            <p:ph type="ctrTitle"/>
          </p:nvPr>
        </p:nvSpPr>
        <p:spPr>
          <a:xfrm>
            <a:off x="527381" y="548680"/>
            <a:ext cx="9025003" cy="1152128"/>
          </a:xfrm>
          <a:prstGeom prst="rect">
            <a:avLst/>
          </a:prstGeom>
        </p:spPr>
        <p:txBody>
          <a:bodyPr/>
          <a:lstStyle>
            <a:lvl1pPr algn="l">
              <a:lnSpc>
                <a:spcPts val="3500"/>
              </a:lnSpc>
              <a:defRPr sz="3600">
                <a:solidFill>
                  <a:srgbClr val="B5121B"/>
                </a:solidFill>
              </a:defRPr>
            </a:lvl1pPr>
          </a:lstStyle>
          <a:p>
            <a:r>
              <a:rPr lang="en-US"/>
              <a:t>Click to edit Master title style</a:t>
            </a:r>
            <a:endParaRPr lang="en-GB"/>
          </a:p>
        </p:txBody>
      </p:sp>
      <p:sp>
        <p:nvSpPr>
          <p:cNvPr id="3" name="Subtitle 2"/>
          <p:cNvSpPr>
            <a:spLocks noGrp="1"/>
          </p:cNvSpPr>
          <p:nvPr>
            <p:ph type="subTitle" idx="1"/>
          </p:nvPr>
        </p:nvSpPr>
        <p:spPr>
          <a:xfrm>
            <a:off x="537931" y="1844824"/>
            <a:ext cx="11126688" cy="4752528"/>
          </a:xfrm>
          <a:prstGeom prst="rect">
            <a:avLst/>
          </a:prstGeom>
        </p:spPr>
        <p:txBody>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13639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2.jpeg"/><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5"/>
          <p:cNvPicPr>
            <a:picLocks noChangeAspect="1" noChangeArrowheads="1"/>
          </p:cNvPicPr>
          <p:nvPr userDrawn="1"/>
        </p:nvPicPr>
        <p:blipFill>
          <a:blip r:embed="rId10">
            <a:extLst>
              <a:ext uri="{28A0092B-C50C-407E-A947-70E740481C1C}">
                <a14:useLocalDpi xmlns:a14="http://schemas.microsoft.com/office/drawing/2010/main" val="0"/>
              </a:ext>
            </a:extLst>
          </a:blip>
          <a:stretch>
            <a:fillRect/>
          </a:stretch>
        </p:blipFill>
        <p:spPr bwMode="auto">
          <a:xfrm>
            <a:off x="2" y="1101"/>
            <a:ext cx="12191997" cy="6862148"/>
          </a:xfrm>
          <a:prstGeom prst="rect">
            <a:avLst/>
          </a:prstGeom>
          <a:noFill/>
          <a:ln w="9525">
            <a:noFill/>
            <a:miter lim="800000"/>
            <a:headEnd/>
            <a:tailEnd/>
          </a:ln>
        </p:spPr>
      </p:pic>
    </p:spTree>
    <p:extLst>
      <p:ext uri="{BB962C8B-B14F-4D97-AF65-F5344CB8AC3E}">
        <p14:creationId xmlns:p14="http://schemas.microsoft.com/office/powerpoint/2010/main" val="12165825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86" r:id="rId3"/>
    <p:sldLayoutId id="2147483687" r:id="rId4"/>
    <p:sldLayoutId id="2147483688" r:id="rId5"/>
    <p:sldLayoutId id="2147483689" r:id="rId6"/>
    <p:sldLayoutId id="2147483690" r:id="rId7"/>
    <p:sldLayoutId id="2147483691"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8"/>
          <p:cNvPicPr>
            <a:picLocks noChangeAspect="1" noChangeArrowheads="1"/>
          </p:cNvPicPr>
          <p:nvPr userDrawn="1"/>
        </p:nvPicPr>
        <p:blipFill>
          <a:blip r:embed="rId11">
            <a:extLst>
              <a:ext uri="{28A0092B-C50C-407E-A947-70E740481C1C}">
                <a14:useLocalDpi xmlns:a14="http://schemas.microsoft.com/office/drawing/2010/main" val="0"/>
              </a:ext>
            </a:extLst>
          </a:blip>
          <a:stretch>
            <a:fillRect/>
          </a:stretch>
        </p:blipFill>
        <p:spPr bwMode="auto">
          <a:xfrm>
            <a:off x="2" y="3879"/>
            <a:ext cx="12191997" cy="6862148"/>
          </a:xfrm>
          <a:prstGeom prst="rect">
            <a:avLst/>
          </a:prstGeom>
          <a:noFill/>
          <a:ln w="9525">
            <a:noFill/>
            <a:miter lim="800000"/>
            <a:headEnd/>
            <a:tailEnd/>
          </a:ln>
        </p:spPr>
      </p:pic>
    </p:spTree>
    <p:extLst>
      <p:ext uri="{BB962C8B-B14F-4D97-AF65-F5344CB8AC3E}">
        <p14:creationId xmlns:p14="http://schemas.microsoft.com/office/powerpoint/2010/main" val="159855842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93"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bk object 16">
            <a:extLst>
              <a:ext uri="{FF2B5EF4-FFF2-40B4-BE49-F238E27FC236}">
                <a16:creationId xmlns:a16="http://schemas.microsoft.com/office/drawing/2014/main" id="{AEA68D54-1EAD-45D6-B6CC-D07221904D21}"/>
              </a:ext>
              <a:ext uri="{C183D7F6-B498-43B3-948B-1728B52AA6E4}">
                <adec:decorative xmlns:adec="http://schemas.microsoft.com/office/drawing/2017/decorative" val="1"/>
              </a:ext>
            </a:extLst>
          </p:cNvPr>
          <p:cNvSpPr/>
          <p:nvPr userDrawn="1"/>
        </p:nvSpPr>
        <p:spPr>
          <a:xfrm>
            <a:off x="95986" y="95973"/>
            <a:ext cx="12001500" cy="6666230"/>
          </a:xfrm>
          <a:custGeom>
            <a:avLst/>
            <a:gdLst/>
            <a:ahLst/>
            <a:cxnLst/>
            <a:rect l="l" t="t" r="r" b="b"/>
            <a:pathLst>
              <a:path w="12001500" h="6666230">
                <a:moveTo>
                  <a:pt x="0" y="6666039"/>
                </a:moveTo>
                <a:lnTo>
                  <a:pt x="12001233" y="6666039"/>
                </a:lnTo>
                <a:lnTo>
                  <a:pt x="12001233" y="0"/>
                </a:lnTo>
                <a:lnTo>
                  <a:pt x="0" y="0"/>
                </a:lnTo>
                <a:lnTo>
                  <a:pt x="0" y="6666039"/>
                </a:lnTo>
                <a:close/>
              </a:path>
            </a:pathLst>
          </a:custGeom>
          <a:ln w="191960">
            <a:solidFill>
              <a:srgbClr val="E9ECED"/>
            </a:solidFill>
          </a:ln>
        </p:spPr>
        <p:txBody>
          <a:bodyPr wrap="square" lIns="0" tIns="0" rIns="0" bIns="0" rtlCol="0"/>
          <a:lstStyle/>
          <a:p>
            <a:endParaRPr/>
          </a:p>
        </p:txBody>
      </p:sp>
      <p:sp>
        <p:nvSpPr>
          <p:cNvPr id="2" name="Title Placeholder 1">
            <a:extLst>
              <a:ext uri="{FF2B5EF4-FFF2-40B4-BE49-F238E27FC236}">
                <a16:creationId xmlns:a16="http://schemas.microsoft.com/office/drawing/2014/main" id="{365B8E11-7BA2-4A60-A654-2F22523E46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8189B7-2C82-485D-8C8C-9F6C4A0298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2882439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AEB4B9"/>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AEB4B9"/>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AEB4B9"/>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3" Type="http://schemas.openxmlformats.org/officeDocument/2006/relationships/hyperlink" Target="mailto:c.lockwood@lancaster.ac.uk" TargetMode="External"/><Relationship Id="rId2" Type="http://schemas.openxmlformats.org/officeDocument/2006/relationships/hyperlink" Target="mailto:l.taher-bates@lancaster.ac.uk" TargetMode="External"/><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EB531-79B3-43D1-A67B-23EF200C2D49}"/>
              </a:ext>
            </a:extLst>
          </p:cNvPr>
          <p:cNvSpPr>
            <a:spLocks noGrp="1"/>
          </p:cNvSpPr>
          <p:nvPr>
            <p:ph type="ctrTitle"/>
          </p:nvPr>
        </p:nvSpPr>
        <p:spPr/>
        <p:txBody>
          <a:bodyPr/>
          <a:lstStyle/>
          <a:p>
            <a:r>
              <a:rPr lang="en-GB"/>
              <a:t>WPAG Student Ambassador Training – Child Protection &amp; Safeguarding</a:t>
            </a:r>
          </a:p>
        </p:txBody>
      </p:sp>
      <p:sp>
        <p:nvSpPr>
          <p:cNvPr id="3" name="Subtitle 2">
            <a:extLst>
              <a:ext uri="{FF2B5EF4-FFF2-40B4-BE49-F238E27FC236}">
                <a16:creationId xmlns:a16="http://schemas.microsoft.com/office/drawing/2014/main" id="{A8C4959E-2796-4D58-9FCC-4EADFC34187F}"/>
              </a:ext>
            </a:extLst>
          </p:cNvPr>
          <p:cNvSpPr>
            <a:spLocks noGrp="1"/>
          </p:cNvSpPr>
          <p:nvPr>
            <p:ph type="subTitle" idx="1"/>
          </p:nvPr>
        </p:nvSpPr>
        <p:spPr/>
        <p:txBody>
          <a:bodyPr/>
          <a:lstStyle/>
          <a:p>
            <a:r>
              <a:rPr lang="en-GB"/>
              <a:t>Outreach and Student Success</a:t>
            </a:r>
          </a:p>
        </p:txBody>
      </p:sp>
      <p:sp>
        <p:nvSpPr>
          <p:cNvPr id="4" name="Slide Number Placeholder 3">
            <a:extLst>
              <a:ext uri="{FF2B5EF4-FFF2-40B4-BE49-F238E27FC236}">
                <a16:creationId xmlns:a16="http://schemas.microsoft.com/office/drawing/2014/main" id="{7407424D-E39D-4DDA-BFE7-98F76A98682E}"/>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98E55D-8E2A-4AFE-A61C-B5DBBB7761E7}" type="slidenum">
              <a:rPr kumimoji="0" lang="en-GB" sz="18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125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What does Safeguarding cover? </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783773" y="1988840"/>
            <a:ext cx="10889794" cy="4680520"/>
          </a:xfrm>
        </p:spPr>
        <p:txBody>
          <a:bodyPr>
            <a:normAutofit fontScale="55000" lnSpcReduction="20000"/>
          </a:bodyPr>
          <a:lstStyle/>
          <a:p>
            <a:pPr marL="0" indent="0">
              <a:buNone/>
              <a:defRPr/>
            </a:pPr>
            <a:r>
              <a:rPr lang="en-GB" sz="5100" b="1"/>
              <a:t>Environment</a:t>
            </a:r>
            <a:endParaRPr lang="en-GB" sz="5100"/>
          </a:p>
          <a:p>
            <a:pPr marL="285750" indent="-285750">
              <a:defRPr/>
            </a:pPr>
            <a:r>
              <a:rPr lang="en-GB" sz="5100"/>
              <a:t>Be publicly open: </a:t>
            </a:r>
            <a:br>
              <a:rPr lang="en-GB" sz="5100"/>
            </a:br>
            <a:r>
              <a:rPr lang="en-GB" sz="5100"/>
              <a:t>Avoid being alone and unobserved. </a:t>
            </a:r>
            <a:br>
              <a:rPr lang="en-GB" sz="5100"/>
            </a:br>
            <a:r>
              <a:rPr lang="en-GB" sz="5100"/>
              <a:t>Being visible allows for more witnesses to observe your conduct.</a:t>
            </a:r>
          </a:p>
          <a:p>
            <a:pPr marL="0" indent="0">
              <a:buNone/>
            </a:pPr>
            <a:endParaRPr lang="en-GB" sz="2900" b="1"/>
          </a:p>
          <a:p>
            <a:pPr marL="0" indent="0">
              <a:buNone/>
            </a:pPr>
            <a:r>
              <a:rPr lang="en-GB" sz="5100" b="1"/>
              <a:t>Equipment &amp; content</a:t>
            </a:r>
          </a:p>
          <a:p>
            <a:pPr marL="285750" indent="-285750"/>
            <a:r>
              <a:rPr lang="en-GB" sz="5100"/>
              <a:t>Use your common sense: </a:t>
            </a:r>
            <a:br>
              <a:rPr lang="en-GB" sz="5100"/>
            </a:br>
            <a:r>
              <a:rPr lang="en-GB" sz="5100"/>
              <a:t>Ensure activities are appropriate and approved - stick to the plan!</a:t>
            </a:r>
            <a:endParaRPr lang="en-GB" sz="2900"/>
          </a:p>
          <a:p>
            <a:pPr marL="285750" indent="-285750"/>
            <a:endParaRPr lang="en-GB" sz="2900" b="1"/>
          </a:p>
          <a:p>
            <a:pPr marL="0" indent="0">
              <a:buNone/>
            </a:pPr>
            <a:r>
              <a:rPr lang="en-GB" sz="5100" b="1"/>
              <a:t>Rights &amp; wellbeing</a:t>
            </a:r>
          </a:p>
          <a:p>
            <a:pPr marL="285750" indent="-285750"/>
            <a:r>
              <a:rPr lang="en-GB" sz="5100"/>
              <a:t>Build relationships based on trust and respect: </a:t>
            </a:r>
            <a:br>
              <a:rPr lang="en-GB" sz="5100"/>
            </a:br>
            <a:r>
              <a:rPr lang="en-GB" sz="5100"/>
              <a:t>Treat young people equally.</a:t>
            </a:r>
            <a:endParaRPr lang="en-GB" sz="5100" b="1"/>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10</a:t>
            </a:fld>
            <a:endParaRPr lang="en-GB"/>
          </a:p>
        </p:txBody>
      </p:sp>
    </p:spTree>
    <p:extLst>
      <p:ext uri="{BB962C8B-B14F-4D97-AF65-F5344CB8AC3E}">
        <p14:creationId xmlns:p14="http://schemas.microsoft.com/office/powerpoint/2010/main" val="1996656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What else does Safeguarding cover? </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695400" y="1988840"/>
            <a:ext cx="12385376" cy="4461176"/>
          </a:xfrm>
        </p:spPr>
        <p:txBody>
          <a:bodyPr>
            <a:normAutofit fontScale="77500" lnSpcReduction="20000"/>
          </a:bodyPr>
          <a:lstStyle/>
          <a:p>
            <a:pPr marL="0" indent="0">
              <a:buNone/>
            </a:pPr>
            <a:r>
              <a:rPr lang="en-GB" sz="3100" b="1"/>
              <a:t>Actions &amp; language</a:t>
            </a:r>
          </a:p>
          <a:p>
            <a:pPr marL="457200" indent="-457200">
              <a:defRPr/>
            </a:pPr>
            <a:r>
              <a:rPr lang="en-GB" sz="3100"/>
              <a:t>Discipline (ask the teacher about school policy): </a:t>
            </a:r>
            <a:br>
              <a:rPr lang="en-GB" sz="3100"/>
            </a:br>
            <a:r>
              <a:rPr lang="en-GB" sz="3100"/>
              <a:t>It is not your responsibility to discipline pupils. </a:t>
            </a:r>
            <a:br>
              <a:rPr lang="en-GB" sz="3100"/>
            </a:br>
            <a:r>
              <a:rPr lang="en-GB" sz="3100"/>
              <a:t>Please ask for support if needed.</a:t>
            </a:r>
          </a:p>
          <a:p>
            <a:pPr marL="457200" indent="-457200">
              <a:defRPr/>
            </a:pPr>
            <a:endParaRPr lang="en-GB" sz="3100"/>
          </a:p>
          <a:p>
            <a:pPr marL="457200" indent="-457200">
              <a:defRPr/>
            </a:pPr>
            <a:r>
              <a:rPr lang="en-GB" sz="3100"/>
              <a:t>Being affectionate: </a:t>
            </a:r>
            <a:br>
              <a:rPr lang="en-GB" sz="3100"/>
            </a:br>
            <a:r>
              <a:rPr lang="en-GB" sz="3100"/>
              <a:t>Don’t initiate anything</a:t>
            </a:r>
          </a:p>
          <a:p>
            <a:pPr>
              <a:defRPr/>
            </a:pPr>
            <a:endParaRPr lang="en-GB" sz="3100"/>
          </a:p>
          <a:p>
            <a:pPr marL="457200" indent="-457200">
              <a:defRPr/>
            </a:pPr>
            <a:r>
              <a:rPr lang="en-GB" sz="3100"/>
              <a:t>Photography: </a:t>
            </a:r>
            <a:br>
              <a:rPr lang="en-GB" sz="3100"/>
            </a:br>
            <a:r>
              <a:rPr lang="en-GB" sz="3100"/>
              <a:t>No pictures under any circumstances</a:t>
            </a:r>
          </a:p>
          <a:p>
            <a:pPr>
              <a:defRPr/>
            </a:pPr>
            <a:endParaRPr lang="en-GB" sz="3100"/>
          </a:p>
          <a:p>
            <a:pPr marL="457200" indent="-457200">
              <a:defRPr/>
            </a:pPr>
            <a:r>
              <a:rPr lang="en-GB" sz="3100"/>
              <a:t>Act in a professional manner: </a:t>
            </a:r>
            <a:br>
              <a:rPr lang="en-GB" sz="3100"/>
            </a:br>
            <a:r>
              <a:rPr lang="en-GB" sz="3100"/>
              <a:t>Always maintain professional boundaries.</a:t>
            </a:r>
          </a:p>
          <a:p>
            <a:pPr marL="457200" indent="-457200">
              <a:defRPr/>
            </a:pPr>
            <a:endParaRPr lang="en-GB" sz="2400">
              <a:solidFill>
                <a:srgbClr val="666666"/>
              </a:solidFill>
            </a:endParaRP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11</a:t>
            </a:fld>
            <a:endParaRPr lang="en-GB"/>
          </a:p>
        </p:txBody>
      </p:sp>
    </p:spTree>
    <p:extLst>
      <p:ext uri="{BB962C8B-B14F-4D97-AF65-F5344CB8AC3E}">
        <p14:creationId xmlns:p14="http://schemas.microsoft.com/office/powerpoint/2010/main" val="1635939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Dealing with difficult questions…</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12</a:t>
            </a:fld>
            <a:endParaRPr lang="en-GB"/>
          </a:p>
        </p:txBody>
      </p:sp>
      <p:sp>
        <p:nvSpPr>
          <p:cNvPr id="5" name="Rectangle 4"/>
          <p:cNvSpPr/>
          <p:nvPr/>
        </p:nvSpPr>
        <p:spPr>
          <a:xfrm>
            <a:off x="1127448" y="2420888"/>
            <a:ext cx="6336704" cy="345638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a:solidFill>
                  <a:schemeClr val="tx1"/>
                </a:solidFill>
              </a:rPr>
              <a:t>This is not an appropriate conversation</a:t>
            </a:r>
            <a:endParaRPr lang="en-US" sz="3600" b="1">
              <a:solidFill>
                <a:schemeClr val="tx1"/>
              </a:solidFill>
            </a:endParaRPr>
          </a:p>
        </p:txBody>
      </p:sp>
      <p:pic>
        <p:nvPicPr>
          <p:cNvPr id="6" name="Picture 3" descr="Cartoon of man thinking." title="Decorative image"/>
          <p:cNvPicPr>
            <a:picLocks noChangeAspect="1" noChangeArrowheads="1"/>
          </p:cNvPicPr>
          <p:nvPr/>
        </p:nvPicPr>
        <p:blipFill>
          <a:blip r:embed="rId3" cstate="print"/>
          <a:srcRect/>
          <a:stretch>
            <a:fillRect/>
          </a:stretch>
        </p:blipFill>
        <p:spPr bwMode="auto">
          <a:xfrm>
            <a:off x="8256240" y="1821810"/>
            <a:ext cx="3096344" cy="4149381"/>
          </a:xfrm>
          <a:prstGeom prst="rect">
            <a:avLst/>
          </a:prstGeom>
          <a:noFill/>
        </p:spPr>
      </p:pic>
    </p:spTree>
    <p:extLst>
      <p:ext uri="{BB962C8B-B14F-4D97-AF65-F5344CB8AC3E}">
        <p14:creationId xmlns:p14="http://schemas.microsoft.com/office/powerpoint/2010/main" val="175512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13</a:t>
            </a:fld>
            <a:endParaRPr lang="en-GB"/>
          </a:p>
        </p:txBody>
      </p:sp>
      <p:sp>
        <p:nvSpPr>
          <p:cNvPr id="5" name="Title 1"/>
          <p:cNvSpPr txBox="1">
            <a:spLocks/>
          </p:cNvSpPr>
          <p:nvPr/>
        </p:nvSpPr>
        <p:spPr>
          <a:xfrm>
            <a:off x="551384" y="25602"/>
            <a:ext cx="9025003" cy="1152128"/>
          </a:xfrm>
          <a:prstGeom prst="rect">
            <a:avLst/>
          </a:prstGeom>
        </p:spPr>
        <p:txBody>
          <a:bodyPr vert="horz" lIns="91440" tIns="45720" rIns="91440" bIns="45720" rtlCol="0" anchor="ctr">
            <a:normAutofit fontScale="97500"/>
          </a:bodyPr>
          <a:lstStyle>
            <a:lvl1pPr algn="l" defTabSz="914400" rtl="0" eaLnBrk="1" latinLnBrk="0" hangingPunct="1">
              <a:lnSpc>
                <a:spcPts val="3470"/>
              </a:lnSpc>
              <a:spcBef>
                <a:spcPts val="750"/>
              </a:spcBef>
              <a:buNone/>
              <a:defRPr sz="3600" kern="1200">
                <a:solidFill>
                  <a:srgbClr val="B5121B"/>
                </a:solidFill>
                <a:latin typeface="Calibri" panose="020F0502020204030204" pitchFamily="34" charset="0"/>
                <a:ea typeface="+mj-ea"/>
                <a:cs typeface="Calibri" panose="020F0502020204030204" pitchFamily="34" charset="0"/>
              </a:defRPr>
            </a:lvl1pPr>
          </a:lstStyle>
          <a:p>
            <a:br>
              <a:rPr lang="en-US">
                <a:latin typeface="Calibri" pitchFamily="80" charset="0"/>
              </a:rPr>
            </a:br>
            <a:r>
              <a:rPr lang="en-US" b="1">
                <a:latin typeface="Calibri" pitchFamily="80" charset="0"/>
              </a:rPr>
              <a:t>What we will ask you to do…</a:t>
            </a:r>
            <a:endParaRPr lang="en-GB" b="1"/>
          </a:p>
        </p:txBody>
      </p:sp>
      <p:sp>
        <p:nvSpPr>
          <p:cNvPr id="6" name="Subtitle 1"/>
          <p:cNvSpPr txBox="1">
            <a:spLocks/>
          </p:cNvSpPr>
          <p:nvPr/>
        </p:nvSpPr>
        <p:spPr>
          <a:xfrm>
            <a:off x="767408" y="2242518"/>
            <a:ext cx="5688632" cy="3308059"/>
          </a:xfrm>
          <a:prstGeom prst="rect">
            <a:avLst/>
          </a:prstGeom>
        </p:spPr>
        <p:txBody>
          <a:bodyPr/>
          <a:lstStyle/>
          <a:p>
            <a:pPr marL="514350" indent="-514350">
              <a:buFont typeface="+mj-lt"/>
              <a:buAutoNum type="arabicPeriod"/>
            </a:pPr>
            <a:r>
              <a:rPr lang="en-US" sz="2800" b="1" err="1">
                <a:latin typeface="Calibri" pitchFamily="80" charset="0"/>
              </a:rPr>
              <a:t>Recognise</a:t>
            </a:r>
            <a:endParaRPr lang="en-US" sz="2800" b="1">
              <a:latin typeface="Calibri" pitchFamily="80" charset="0"/>
            </a:endParaRPr>
          </a:p>
          <a:p>
            <a:pPr marL="514350" indent="-514350">
              <a:buFont typeface="+mj-lt"/>
              <a:buAutoNum type="arabicPeriod"/>
            </a:pPr>
            <a:endParaRPr lang="en-US" sz="2800" b="1">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r>
              <a:rPr lang="en-US" sz="2800">
                <a:latin typeface="Calibri" pitchFamily="80" charset="0"/>
              </a:rPr>
              <a:t>It is everyone’s responsibility to protect children, but not</a:t>
            </a:r>
          </a:p>
          <a:p>
            <a:pPr marL="357188" indent="-357188"/>
            <a:r>
              <a:rPr lang="en-US" sz="2800">
                <a:latin typeface="Calibri" pitchFamily="80" charset="0"/>
              </a:rPr>
              <a:t>everyone’s role is the same.</a:t>
            </a:r>
          </a:p>
        </p:txBody>
      </p:sp>
      <p:pic>
        <p:nvPicPr>
          <p:cNvPr id="7" name="Picture 3" descr="Decorative image of a pencil ticking off boxes." title="Decorative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144" y="2659024"/>
            <a:ext cx="3834172" cy="2875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149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BC78E2F-1C5D-4BD5-B140-880A8448E154}"/>
              </a:ext>
            </a:extLst>
          </p:cNvPr>
          <p:cNvSpPr>
            <a:spLocks noGrp="1"/>
          </p:cNvSpPr>
          <p:nvPr>
            <p:ph type="title"/>
          </p:nvPr>
        </p:nvSpPr>
        <p:spPr/>
        <p:txBody>
          <a:bodyPr/>
          <a:lstStyle/>
          <a:p>
            <a:r>
              <a:rPr lang="en-GB"/>
              <a:t>The 4 Types of Abuse</a:t>
            </a:r>
          </a:p>
        </p:txBody>
      </p:sp>
      <p:sp>
        <p:nvSpPr>
          <p:cNvPr id="2" name="Slide Number Placeholder 1">
            <a:extLst>
              <a:ext uri="{FF2B5EF4-FFF2-40B4-BE49-F238E27FC236}">
                <a16:creationId xmlns:a16="http://schemas.microsoft.com/office/drawing/2014/main" id="{F528468F-694B-44A3-B3E8-AEC28ACF486D}"/>
              </a:ext>
            </a:extLst>
          </p:cNvPr>
          <p:cNvSpPr>
            <a:spLocks noGrp="1"/>
          </p:cNvSpPr>
          <p:nvPr>
            <p:ph type="sldNum" sz="quarter" idx="4"/>
          </p:nvPr>
        </p:nvSpPr>
        <p:spPr>
          <a:xfrm>
            <a:off x="8899072" y="6158300"/>
            <a:ext cx="2743200" cy="365125"/>
          </a:xfrm>
          <a:prstGeom prst="rect">
            <a:avLst/>
          </a:prstGeom>
        </p:spPr>
        <p:txBody>
          <a:bodyPr/>
          <a:lstStyle/>
          <a:p>
            <a:fld id="{6998E55D-8E2A-4AFE-A61C-B5DBBB7761E7}" type="slidenum">
              <a:rPr lang="en-GB" smtClean="0"/>
              <a:pPr/>
              <a:t>14</a:t>
            </a:fld>
            <a:endParaRPr lang="en-GB"/>
          </a:p>
        </p:txBody>
      </p:sp>
      <p:sp>
        <p:nvSpPr>
          <p:cNvPr id="8" name="Rectangle 7"/>
          <p:cNvSpPr/>
          <p:nvPr/>
        </p:nvSpPr>
        <p:spPr>
          <a:xfrm>
            <a:off x="6117327" y="2026663"/>
            <a:ext cx="2702546" cy="1813101"/>
          </a:xfrm>
          <a:prstGeom prst="rect">
            <a:avLst/>
          </a:prstGeom>
          <a:solidFill>
            <a:schemeClr val="accent5">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a:solidFill>
                  <a:schemeClr val="tx1"/>
                </a:solidFill>
              </a:rPr>
              <a:t>Emotional</a:t>
            </a:r>
          </a:p>
        </p:txBody>
      </p:sp>
      <p:sp>
        <p:nvSpPr>
          <p:cNvPr id="9" name="Rectangle 8"/>
          <p:cNvSpPr/>
          <p:nvPr/>
        </p:nvSpPr>
        <p:spPr>
          <a:xfrm>
            <a:off x="3238169" y="2026663"/>
            <a:ext cx="2702546"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a:solidFill>
                  <a:schemeClr val="tx1"/>
                </a:solidFill>
              </a:rPr>
              <a:t>Physical</a:t>
            </a:r>
          </a:p>
        </p:txBody>
      </p:sp>
      <p:sp>
        <p:nvSpPr>
          <p:cNvPr id="10" name="Rectangle 9"/>
          <p:cNvSpPr/>
          <p:nvPr/>
        </p:nvSpPr>
        <p:spPr>
          <a:xfrm>
            <a:off x="3238169" y="3992164"/>
            <a:ext cx="2702546"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a:solidFill>
                  <a:schemeClr val="tx1"/>
                </a:solidFill>
              </a:rPr>
              <a:t>Sexual</a:t>
            </a:r>
            <a:r>
              <a:rPr lang="en-GB" sz="4400" b="1">
                <a:solidFill>
                  <a:schemeClr val="bg1"/>
                </a:solidFill>
              </a:rPr>
              <a:t> </a:t>
            </a:r>
          </a:p>
        </p:txBody>
      </p:sp>
      <p:sp>
        <p:nvSpPr>
          <p:cNvPr id="11" name="Rectangle 10"/>
          <p:cNvSpPr/>
          <p:nvPr/>
        </p:nvSpPr>
        <p:spPr>
          <a:xfrm>
            <a:off x="6105707" y="3992164"/>
            <a:ext cx="2702546"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a:solidFill>
                  <a:schemeClr val="tx1"/>
                </a:solidFill>
              </a:rPr>
              <a:t>Neglect</a:t>
            </a:r>
          </a:p>
        </p:txBody>
      </p:sp>
    </p:spTree>
    <p:extLst>
      <p:ext uri="{BB962C8B-B14F-4D97-AF65-F5344CB8AC3E}">
        <p14:creationId xmlns:p14="http://schemas.microsoft.com/office/powerpoint/2010/main" val="1187900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Physical Abuse</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85000" lnSpcReduction="20000"/>
          </a:bodyPr>
          <a:lstStyle/>
          <a:p>
            <a:pPr marL="0" indent="0">
              <a:buNone/>
            </a:pPr>
            <a:r>
              <a:rPr lang="en-GB" sz="2800"/>
              <a:t>This can take many forms and involves </a:t>
            </a:r>
            <a:r>
              <a:rPr lang="en-GB" sz="2800" b="1"/>
              <a:t>causing physical harm to a young person. </a:t>
            </a:r>
            <a:r>
              <a:rPr lang="en-GB" sz="2800"/>
              <a:t>This may include (but is not limited to):</a:t>
            </a:r>
          </a:p>
          <a:p>
            <a:r>
              <a:rPr lang="en-GB" sz="2800"/>
              <a:t>Hitting                          </a:t>
            </a:r>
          </a:p>
          <a:p>
            <a:r>
              <a:rPr lang="en-GB" sz="2800"/>
              <a:t>Shaking	</a:t>
            </a:r>
          </a:p>
          <a:p>
            <a:r>
              <a:rPr lang="en-GB" sz="2800"/>
              <a:t>Throwing</a:t>
            </a:r>
          </a:p>
          <a:p>
            <a:r>
              <a:rPr lang="en-GB" sz="2800"/>
              <a:t>Poisoning</a:t>
            </a:r>
          </a:p>
          <a:p>
            <a:r>
              <a:rPr lang="en-GB" sz="2800"/>
              <a:t>Burning	</a:t>
            </a:r>
          </a:p>
          <a:p>
            <a:r>
              <a:rPr lang="en-GB" sz="2800"/>
              <a:t>Scalding	</a:t>
            </a:r>
          </a:p>
          <a:p>
            <a:r>
              <a:rPr lang="en-GB" sz="2800"/>
              <a:t>Drowning </a:t>
            </a:r>
          </a:p>
          <a:p>
            <a:r>
              <a:rPr lang="en-GB" sz="2800"/>
              <a:t>Suffocating               </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15</a:t>
            </a:fld>
            <a:endParaRPr lang="en-GB"/>
          </a:p>
        </p:txBody>
      </p:sp>
      <p:sp>
        <p:nvSpPr>
          <p:cNvPr id="5" name="TextBox 4"/>
          <p:cNvSpPr txBox="1"/>
          <p:nvPr/>
        </p:nvSpPr>
        <p:spPr>
          <a:xfrm>
            <a:off x="5591944" y="3933056"/>
            <a:ext cx="5853837" cy="892552"/>
          </a:xfrm>
          <a:prstGeom prst="rect">
            <a:avLst/>
          </a:prstGeom>
          <a:noFill/>
        </p:spPr>
        <p:txBody>
          <a:bodyPr wrap="square" rtlCol="0">
            <a:spAutoFit/>
          </a:bodyPr>
          <a:lstStyle/>
          <a:p>
            <a:endParaRPr lang="en-GB" sz="2000"/>
          </a:p>
          <a:p>
            <a:r>
              <a:rPr lang="en-GB" sz="3200"/>
              <a:t>Can you think of any signs?</a:t>
            </a:r>
          </a:p>
        </p:txBody>
      </p:sp>
    </p:spTree>
    <p:extLst>
      <p:ext uri="{BB962C8B-B14F-4D97-AF65-F5344CB8AC3E}">
        <p14:creationId xmlns:p14="http://schemas.microsoft.com/office/powerpoint/2010/main" val="1428185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Emotional Abuse</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85000" lnSpcReduction="20000"/>
          </a:bodyPr>
          <a:lstStyle/>
          <a:p>
            <a:pPr marL="0" indent="0">
              <a:buNone/>
            </a:pPr>
            <a:r>
              <a:rPr lang="en-GB" sz="2800"/>
              <a:t>A persistent </a:t>
            </a:r>
            <a:r>
              <a:rPr lang="en-GB" sz="2800" b="1"/>
              <a:t>verbal ill treatment </a:t>
            </a:r>
            <a:r>
              <a:rPr lang="en-GB" sz="2800"/>
              <a:t>that causes a </a:t>
            </a:r>
            <a:r>
              <a:rPr lang="en-GB" sz="2800" b="1"/>
              <a:t>severe and long lasting impact</a:t>
            </a:r>
            <a:r>
              <a:rPr lang="en-GB" sz="2800"/>
              <a:t> on the child’s </a:t>
            </a:r>
            <a:r>
              <a:rPr lang="en-GB" sz="2800" b="1"/>
              <a:t>emotional development</a:t>
            </a:r>
            <a:r>
              <a:rPr lang="en-GB" sz="2800"/>
              <a:t>. This can include:</a:t>
            </a:r>
          </a:p>
          <a:p>
            <a:r>
              <a:rPr lang="en-GB" sz="2800"/>
              <a:t>Telling a child they are </a:t>
            </a:r>
            <a:r>
              <a:rPr lang="en-GB" sz="2800" b="1"/>
              <a:t>worthless, not good enough or unloved</a:t>
            </a:r>
          </a:p>
          <a:p>
            <a:r>
              <a:rPr lang="en-GB" sz="2800" b="1"/>
              <a:t>Bullying</a:t>
            </a:r>
          </a:p>
          <a:p>
            <a:r>
              <a:rPr lang="en-GB" sz="2800"/>
              <a:t>Seeing another being abused, such as </a:t>
            </a:r>
            <a:r>
              <a:rPr lang="en-GB" sz="2800" b="1"/>
              <a:t>domestic violence</a:t>
            </a:r>
          </a:p>
          <a:p>
            <a:r>
              <a:rPr lang="en-GB" sz="2800"/>
              <a:t>Threatening a child</a:t>
            </a:r>
          </a:p>
          <a:p>
            <a:r>
              <a:rPr lang="en-GB" sz="2800" b="1"/>
              <a:t>Overprotected </a:t>
            </a:r>
            <a:r>
              <a:rPr lang="en-GB" sz="2800"/>
              <a:t>and </a:t>
            </a:r>
            <a:r>
              <a:rPr lang="en-GB" sz="2800" b="1"/>
              <a:t>prevented</a:t>
            </a:r>
            <a:r>
              <a:rPr lang="en-GB" sz="2800"/>
              <a:t> from </a:t>
            </a:r>
            <a:r>
              <a:rPr lang="en-GB" sz="2800" b="1"/>
              <a:t>exploring</a:t>
            </a:r>
            <a:r>
              <a:rPr lang="en-GB" sz="2800"/>
              <a:t> and </a:t>
            </a:r>
            <a:r>
              <a:rPr lang="en-GB" sz="2800" b="1"/>
              <a:t>learning</a:t>
            </a:r>
          </a:p>
          <a:p>
            <a:pPr marL="0" indent="0">
              <a:buNone/>
            </a:pPr>
            <a:endParaRPr lang="en-GB" sz="1200"/>
          </a:p>
          <a:p>
            <a:pPr marL="0" indent="0">
              <a:buNone/>
            </a:pPr>
            <a:r>
              <a:rPr lang="en-GB" sz="2800"/>
              <a:t>Emotional abuse typically </a:t>
            </a:r>
            <a:r>
              <a:rPr lang="en-GB" sz="2800" b="1"/>
              <a:t>occurs in all maltreatment </a:t>
            </a:r>
            <a:r>
              <a:rPr lang="en-GB" sz="2800"/>
              <a:t>of children.</a:t>
            </a:r>
          </a:p>
          <a:p>
            <a:pPr marL="0" indent="0">
              <a:buNone/>
            </a:pPr>
            <a:endParaRPr lang="en-GB" sz="1400"/>
          </a:p>
          <a:p>
            <a:pPr marL="0" indent="0">
              <a:buNone/>
            </a:pPr>
            <a:r>
              <a:rPr lang="en-GB" sz="3200"/>
              <a:t>Can you think of any signs?</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16</a:t>
            </a:fld>
            <a:endParaRPr lang="en-GB"/>
          </a:p>
        </p:txBody>
      </p:sp>
    </p:spTree>
    <p:extLst>
      <p:ext uri="{BB962C8B-B14F-4D97-AF65-F5344CB8AC3E}">
        <p14:creationId xmlns:p14="http://schemas.microsoft.com/office/powerpoint/2010/main" val="2379426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Sexual Abuse</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92500" lnSpcReduction="10000"/>
          </a:bodyPr>
          <a:lstStyle/>
          <a:p>
            <a:pPr marL="0" indent="0">
              <a:buNone/>
            </a:pPr>
            <a:r>
              <a:rPr lang="en-GB" sz="2800" b="1"/>
              <a:t>Forcing </a:t>
            </a:r>
            <a:r>
              <a:rPr lang="en-GB" sz="2800"/>
              <a:t>or </a:t>
            </a:r>
            <a:r>
              <a:rPr lang="en-GB" sz="2800" b="1"/>
              <a:t>persuading</a:t>
            </a:r>
            <a:r>
              <a:rPr lang="en-GB" sz="2800"/>
              <a:t> a child or young person to take part in sexual activities, </a:t>
            </a:r>
            <a:r>
              <a:rPr lang="en-GB" sz="2800" b="1"/>
              <a:t>whether or not they are aware.</a:t>
            </a:r>
          </a:p>
          <a:p>
            <a:pPr marL="0" indent="0">
              <a:buNone/>
            </a:pPr>
            <a:endParaRPr lang="en-GB" sz="1600"/>
          </a:p>
          <a:p>
            <a:pPr marL="0" indent="0">
              <a:buNone/>
            </a:pPr>
            <a:r>
              <a:rPr lang="en-GB" sz="2800"/>
              <a:t>May not involve physical violence, but </a:t>
            </a:r>
            <a:r>
              <a:rPr lang="en-GB" sz="2800" b="1"/>
              <a:t>may include the child seeing sexual images or producing them. </a:t>
            </a:r>
          </a:p>
          <a:p>
            <a:pPr marL="0" indent="0">
              <a:buNone/>
            </a:pPr>
            <a:endParaRPr lang="en-GB" sz="1600"/>
          </a:p>
          <a:p>
            <a:pPr marL="0" indent="0">
              <a:buNone/>
            </a:pPr>
            <a:r>
              <a:rPr lang="en-GB" sz="2800" b="1"/>
              <a:t>Men, women </a:t>
            </a:r>
            <a:r>
              <a:rPr lang="en-GB" sz="2800"/>
              <a:t>and other </a:t>
            </a:r>
            <a:r>
              <a:rPr lang="en-GB" sz="2800" b="1"/>
              <a:t>children</a:t>
            </a:r>
            <a:r>
              <a:rPr lang="en-GB" sz="2800"/>
              <a:t> can sexually abuse; </a:t>
            </a:r>
            <a:r>
              <a:rPr lang="en-GB" sz="2800" b="1"/>
              <a:t>any age of child can be sexually abused.</a:t>
            </a:r>
          </a:p>
          <a:p>
            <a:pPr marL="0" indent="0">
              <a:buNone/>
            </a:pPr>
            <a:endParaRPr lang="en-GB" sz="2800"/>
          </a:p>
          <a:p>
            <a:pPr marL="0" indent="0">
              <a:buNone/>
            </a:pPr>
            <a:r>
              <a:rPr lang="en-GB" sz="2800"/>
              <a:t>Can you think of any signs?</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17</a:t>
            </a:fld>
            <a:endParaRPr lang="en-GB"/>
          </a:p>
        </p:txBody>
      </p:sp>
    </p:spTree>
    <p:extLst>
      <p:ext uri="{BB962C8B-B14F-4D97-AF65-F5344CB8AC3E}">
        <p14:creationId xmlns:p14="http://schemas.microsoft.com/office/powerpoint/2010/main" val="3910519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normAutofit/>
          </a:bodyPr>
          <a:lstStyle/>
          <a:p>
            <a:r>
              <a:rPr lang="en-GB"/>
              <a:t>Grooming</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92500" lnSpcReduction="20000"/>
          </a:bodyPr>
          <a:lstStyle/>
          <a:p>
            <a:pPr marL="0" indent="0">
              <a:buNone/>
            </a:pPr>
            <a:r>
              <a:rPr lang="en-GB" sz="2800"/>
              <a:t>Adults seeking </a:t>
            </a:r>
            <a:r>
              <a:rPr lang="en-GB" sz="2800" b="1"/>
              <a:t>sexual relations </a:t>
            </a:r>
            <a:r>
              <a:rPr lang="en-GB" sz="2800"/>
              <a:t>with young people; potentially luring them into </a:t>
            </a:r>
            <a:r>
              <a:rPr lang="en-GB" sz="2800" b="1"/>
              <a:t>vulnerable situations, </a:t>
            </a:r>
            <a:r>
              <a:rPr lang="en-GB" sz="2800"/>
              <a:t>including </a:t>
            </a:r>
            <a:r>
              <a:rPr lang="en-GB" sz="2800" b="1"/>
              <a:t>sex drugs trafficking</a:t>
            </a:r>
            <a:r>
              <a:rPr lang="en-GB" sz="2800"/>
              <a:t>.</a:t>
            </a:r>
            <a:br>
              <a:rPr lang="en-GB" sz="2800"/>
            </a:br>
            <a:endParaRPr lang="en-GB" sz="2800"/>
          </a:p>
          <a:p>
            <a:pPr marL="0" indent="0">
              <a:buNone/>
            </a:pPr>
            <a:r>
              <a:rPr lang="en-GB" sz="2800"/>
              <a:t>Adults may put children at risk or engage them in behaviours such as using child pornography, contacting children via the internet and through channels such as Snapchat, Instagram, </a:t>
            </a:r>
            <a:r>
              <a:rPr lang="en-GB" sz="2800" err="1"/>
              <a:t>Tiktok</a:t>
            </a:r>
            <a:r>
              <a:rPr lang="en-GB" sz="2800"/>
              <a:t> and Tinder; these have the capacity to post explicit pictures and videos which young people’s parents don’t know they are using/ are potentially being exploited on. </a:t>
            </a:r>
          </a:p>
          <a:p>
            <a:pPr marL="0" indent="0">
              <a:buNone/>
            </a:pPr>
            <a:endParaRPr lang="en-GB" sz="2800"/>
          </a:p>
          <a:p>
            <a:pPr marL="0" indent="0">
              <a:buNone/>
            </a:pPr>
            <a:r>
              <a:rPr lang="en-GB" sz="2800"/>
              <a:t>Can you think of any signs?</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18</a:t>
            </a:fld>
            <a:endParaRPr lang="en-GB"/>
          </a:p>
        </p:txBody>
      </p:sp>
    </p:spTree>
    <p:extLst>
      <p:ext uri="{BB962C8B-B14F-4D97-AF65-F5344CB8AC3E}">
        <p14:creationId xmlns:p14="http://schemas.microsoft.com/office/powerpoint/2010/main" val="3188291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Neglect</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92500" lnSpcReduction="10000"/>
          </a:bodyPr>
          <a:lstStyle/>
          <a:p>
            <a:pPr marL="0" indent="0">
              <a:buNone/>
            </a:pPr>
            <a:r>
              <a:rPr lang="en-GB" sz="2800" b="1"/>
              <a:t>Continual failure </a:t>
            </a:r>
            <a:r>
              <a:rPr lang="en-GB" sz="2800"/>
              <a:t>to meet a child’s </a:t>
            </a:r>
            <a:r>
              <a:rPr lang="en-GB" sz="2800" b="1"/>
              <a:t>basic physical, emotional and psychological needs </a:t>
            </a:r>
            <a:r>
              <a:rPr lang="en-GB" sz="2800"/>
              <a:t>such as proving food, clothing and a safe home. </a:t>
            </a:r>
          </a:p>
          <a:p>
            <a:pPr marL="0" indent="0">
              <a:buNone/>
            </a:pPr>
            <a:endParaRPr lang="en-GB" sz="1200"/>
          </a:p>
          <a:p>
            <a:pPr marL="0" indent="0">
              <a:buNone/>
            </a:pPr>
            <a:r>
              <a:rPr lang="en-GB" sz="2800" b="1"/>
              <a:t>Failure to protect a child </a:t>
            </a:r>
            <a:r>
              <a:rPr lang="en-GB" sz="2800"/>
              <a:t>from other types of harm or not having safe people looking after them.</a:t>
            </a:r>
          </a:p>
          <a:p>
            <a:pPr marL="0" indent="0">
              <a:buNone/>
            </a:pPr>
            <a:endParaRPr lang="en-GB" sz="1200"/>
          </a:p>
          <a:p>
            <a:pPr marL="0" indent="0">
              <a:buNone/>
            </a:pPr>
            <a:r>
              <a:rPr lang="en-GB" sz="2800"/>
              <a:t>Neglect can be </a:t>
            </a:r>
            <a:r>
              <a:rPr lang="en-GB" sz="2800" b="1"/>
              <a:t>intentional or unintentional</a:t>
            </a:r>
            <a:r>
              <a:rPr lang="en-GB" sz="2800"/>
              <a:t>. Can result in </a:t>
            </a:r>
            <a:r>
              <a:rPr lang="en-GB" sz="2800" b="1"/>
              <a:t>serious harm </a:t>
            </a:r>
            <a:r>
              <a:rPr lang="en-GB" sz="2800"/>
              <a:t>to a child’s development.</a:t>
            </a:r>
          </a:p>
          <a:p>
            <a:pPr marL="0" indent="0">
              <a:buNone/>
            </a:pPr>
            <a:endParaRPr lang="en-GB" sz="400" b="1">
              <a:solidFill>
                <a:srgbClr val="C00000"/>
              </a:solidFill>
            </a:endParaRPr>
          </a:p>
          <a:p>
            <a:pPr marL="0" indent="0">
              <a:buNone/>
            </a:pPr>
            <a:endParaRPr lang="en-GB" sz="2800" b="1">
              <a:solidFill>
                <a:srgbClr val="C00000"/>
              </a:solidFill>
            </a:endParaRPr>
          </a:p>
          <a:p>
            <a:pPr marL="0" indent="0">
              <a:buNone/>
            </a:pPr>
            <a:r>
              <a:rPr lang="en-GB" sz="2800"/>
              <a:t>Can you think of any signs?</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19</a:t>
            </a:fld>
            <a:endParaRPr lang="en-GB"/>
          </a:p>
        </p:txBody>
      </p:sp>
    </p:spTree>
    <p:extLst>
      <p:ext uri="{BB962C8B-B14F-4D97-AF65-F5344CB8AC3E}">
        <p14:creationId xmlns:p14="http://schemas.microsoft.com/office/powerpoint/2010/main" val="392365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br>
              <a:rPr lang="en-GB"/>
            </a:br>
            <a:r>
              <a:rPr lang="en-GB" b="1"/>
              <a:t>Child Protection &amp; Safeguarding</a:t>
            </a:r>
            <a:endParaRPr lang="en-GB"/>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783773" y="2313991"/>
            <a:ext cx="10712827" cy="3862971"/>
          </a:xfrm>
        </p:spPr>
        <p:txBody>
          <a:bodyPr>
            <a:normAutofit/>
          </a:bodyPr>
          <a:lstStyle/>
          <a:p>
            <a:r>
              <a:rPr lang="en-GB" sz="2800"/>
              <a:t>Know what </a:t>
            </a:r>
            <a:r>
              <a:rPr lang="en-GB" sz="2800" b="1"/>
              <a:t>safeguarding</a:t>
            </a:r>
            <a:r>
              <a:rPr lang="en-GB" sz="2800"/>
              <a:t> is and why it is important </a:t>
            </a:r>
          </a:p>
          <a:p>
            <a:pPr marL="0" indent="0">
              <a:buNone/>
            </a:pPr>
            <a:endParaRPr lang="en-GB" sz="2800"/>
          </a:p>
          <a:p>
            <a:r>
              <a:rPr lang="en-GB" sz="2800"/>
              <a:t>Understand </a:t>
            </a:r>
            <a:r>
              <a:rPr lang="en-GB" sz="2800" b="1"/>
              <a:t>appropriate behaviours </a:t>
            </a:r>
            <a:r>
              <a:rPr lang="en-GB" sz="2800"/>
              <a:t>when working with young people</a:t>
            </a:r>
          </a:p>
          <a:p>
            <a:endParaRPr lang="en-GB" sz="2800"/>
          </a:p>
          <a:p>
            <a:r>
              <a:rPr lang="en-GB" sz="2800"/>
              <a:t>Be aware of the </a:t>
            </a:r>
            <a:r>
              <a:rPr lang="en-GB" sz="2800" b="1"/>
              <a:t>types of abuse and how to recognise them</a:t>
            </a:r>
          </a:p>
          <a:p>
            <a:endParaRPr lang="en-GB" sz="2800" b="1"/>
          </a:p>
          <a:p>
            <a:r>
              <a:rPr lang="en-GB" sz="2800"/>
              <a:t>Know how </a:t>
            </a:r>
            <a:r>
              <a:rPr lang="en-GB" sz="2800" b="1"/>
              <a:t>to deal with a disclosure</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98E55D-8E2A-4AFE-A61C-B5DBBB7761E7}" type="slidenum">
              <a:rPr kumimoji="0" lang="en-GB" sz="1800" b="0" i="0" u="none" strike="noStrike" kern="1200" cap="none" spc="0" normalizeH="0" baseline="0" noProof="0" smtClean="0">
                <a:ln>
                  <a:noFill/>
                </a:ln>
                <a:solidFill>
                  <a:srgbClr val="414042"/>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3332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Bullying</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92500" lnSpcReduction="10000"/>
          </a:bodyPr>
          <a:lstStyle/>
          <a:p>
            <a:pPr>
              <a:buNone/>
            </a:pPr>
            <a:r>
              <a:rPr lang="en-GB" sz="2800"/>
              <a:t>Abuse doesn’t just come from adults; it can also come from peers.</a:t>
            </a:r>
          </a:p>
          <a:p>
            <a:pPr>
              <a:buNone/>
            </a:pPr>
            <a:r>
              <a:rPr lang="en-GB" sz="2800"/>
              <a:t> </a:t>
            </a:r>
          </a:p>
          <a:p>
            <a:pPr>
              <a:buNone/>
            </a:pPr>
            <a:r>
              <a:rPr lang="en-GB" sz="2800"/>
              <a:t>Bullying is </a:t>
            </a:r>
            <a:r>
              <a:rPr lang="en-GB" sz="2800" b="1"/>
              <a:t>behaviour</a:t>
            </a:r>
            <a:r>
              <a:rPr lang="en-GB" sz="2800"/>
              <a:t> that is </a:t>
            </a:r>
            <a:r>
              <a:rPr lang="en-GB" sz="2800" b="1"/>
              <a:t>deliberately hostile and aggressive</a:t>
            </a:r>
            <a:r>
              <a:rPr lang="en-GB" sz="2800"/>
              <a:t>. It can take many forms including: </a:t>
            </a:r>
          </a:p>
          <a:p>
            <a:r>
              <a:rPr lang="en-GB" sz="2800" b="1"/>
              <a:t>verbal threats, </a:t>
            </a:r>
          </a:p>
          <a:p>
            <a:r>
              <a:rPr lang="en-GB" sz="2800" b="1"/>
              <a:t>name calling </a:t>
            </a:r>
          </a:p>
          <a:p>
            <a:r>
              <a:rPr lang="en-GB" sz="2800" b="1"/>
              <a:t>isolating a child from activities.</a:t>
            </a:r>
          </a:p>
          <a:p>
            <a:pPr marL="0" indent="0">
              <a:buNone/>
            </a:pPr>
            <a:endParaRPr lang="en-GB" sz="2800"/>
          </a:p>
          <a:p>
            <a:pPr marL="0" indent="0">
              <a:buNone/>
            </a:pPr>
            <a:r>
              <a:rPr lang="en-GB" sz="2800"/>
              <a:t>Can you think of any signs?</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20</a:t>
            </a:fld>
            <a:endParaRPr lang="en-GB"/>
          </a:p>
        </p:txBody>
      </p:sp>
    </p:spTree>
    <p:extLst>
      <p:ext uri="{BB962C8B-B14F-4D97-AF65-F5344CB8AC3E}">
        <p14:creationId xmlns:p14="http://schemas.microsoft.com/office/powerpoint/2010/main" val="1133062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Cyber Bullying</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lstStyle/>
          <a:p>
            <a:pPr>
              <a:buNone/>
            </a:pPr>
            <a:r>
              <a:rPr lang="en-GB" sz="2800"/>
              <a:t>Widespread access to technology has provided a new virtual platform for bullying.</a:t>
            </a:r>
            <a:br>
              <a:rPr lang="en-GB" sz="2800"/>
            </a:br>
            <a:endParaRPr lang="en-GB" sz="2800"/>
          </a:p>
          <a:p>
            <a:r>
              <a:rPr lang="en-GB" sz="2800"/>
              <a:t>It can happen at </a:t>
            </a:r>
            <a:r>
              <a:rPr lang="en-GB" sz="2800" b="1"/>
              <a:t>any time of the day</a:t>
            </a:r>
          </a:p>
          <a:p>
            <a:r>
              <a:rPr lang="en-GB" sz="2800"/>
              <a:t>Has the potential for a </a:t>
            </a:r>
            <a:r>
              <a:rPr lang="en-GB" sz="2800" b="1"/>
              <a:t>bigger audience </a:t>
            </a:r>
            <a:r>
              <a:rPr lang="en-GB" sz="2800"/>
              <a:t>– content can be forwarded in a click</a:t>
            </a:r>
          </a:p>
          <a:p>
            <a:r>
              <a:rPr lang="en-GB" sz="2800"/>
              <a:t>Teachers, parents and carers </a:t>
            </a:r>
            <a:r>
              <a:rPr lang="en-GB" sz="2800" b="1"/>
              <a:t>might not be aware that it is happening</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21</a:t>
            </a:fld>
            <a:endParaRPr lang="en-GB"/>
          </a:p>
        </p:txBody>
      </p:sp>
    </p:spTree>
    <p:extLst>
      <p:ext uri="{BB962C8B-B14F-4D97-AF65-F5344CB8AC3E}">
        <p14:creationId xmlns:p14="http://schemas.microsoft.com/office/powerpoint/2010/main" val="1013529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err="1"/>
              <a:t>Megans</a:t>
            </a:r>
            <a:r>
              <a:rPr lang="en-GB"/>
              <a:t>’ Story</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22</a:t>
            </a:fld>
            <a:endParaRPr lang="en-GB"/>
          </a:p>
        </p:txBody>
      </p:sp>
      <p:sp>
        <p:nvSpPr>
          <p:cNvPr id="5" name="Text Placeholder 2"/>
          <p:cNvSpPr txBox="1">
            <a:spLocks/>
          </p:cNvSpPr>
          <p:nvPr/>
        </p:nvSpPr>
        <p:spPr>
          <a:xfrm>
            <a:off x="783773" y="2035203"/>
            <a:ext cx="4536504" cy="4752975"/>
          </a:xfrm>
          <a:prstGeom prst="rect">
            <a:avLst/>
          </a:prstGeom>
        </p:spPr>
        <p:txBody>
          <a:bodyPr/>
          <a:lstStyle>
            <a:lvl1pPr marL="228600" indent="-228600" algn="l" defTabSz="914400" rtl="0" eaLnBrk="1" latinLnBrk="0" hangingPunct="1">
              <a:lnSpc>
                <a:spcPct val="90000"/>
              </a:lnSpc>
              <a:spcBef>
                <a:spcPts val="1000"/>
              </a:spcBef>
              <a:buClr>
                <a:srgbClr val="AEB4B9"/>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AEB4B9"/>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AEB4B9"/>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800"/>
              <a:t>I don’t want to go swimming anymore. </a:t>
            </a:r>
            <a:endParaRPr lang="en-GB" sz="1800"/>
          </a:p>
          <a:p>
            <a:pPr marL="0" indent="0" algn="just">
              <a:buFont typeface="Arial" panose="020B0604020202020204" pitchFamily="34" charset="0"/>
              <a:buNone/>
            </a:pPr>
            <a:r>
              <a:rPr lang="en-US" sz="1800"/>
              <a:t>I don’t like Bill - he’s the man on the bus that takes us. </a:t>
            </a:r>
            <a:endParaRPr lang="en-GB" sz="1800"/>
          </a:p>
          <a:p>
            <a:pPr marL="0" indent="0" algn="just">
              <a:buFont typeface="Arial" panose="020B0604020202020204" pitchFamily="34" charset="0"/>
              <a:buNone/>
            </a:pPr>
            <a:r>
              <a:rPr lang="en-US" sz="1800"/>
              <a:t>When he puts my wheelchair on the bus he touches me on my private parts. He said it felt nice. He asked if I liked it but I don’t. </a:t>
            </a:r>
            <a:endParaRPr lang="en-GB" sz="1800"/>
          </a:p>
          <a:p>
            <a:pPr marL="0" indent="0" algn="just">
              <a:buFont typeface="Arial" panose="020B0604020202020204" pitchFamily="34" charset="0"/>
              <a:buNone/>
            </a:pPr>
            <a:r>
              <a:rPr lang="en-US" sz="1800"/>
              <a:t>He told me to keep it a secret or I’d be in trouble. I said I don’t like secrets and I’ll tell on him. He said he’d call me a liar if I told, and then I’d get into trouble. </a:t>
            </a:r>
            <a:endParaRPr lang="en-GB" sz="1800"/>
          </a:p>
          <a:p>
            <a:pPr marL="0" indent="0" algn="just">
              <a:buFont typeface="Arial" panose="020B0604020202020204" pitchFamily="34" charset="0"/>
              <a:buNone/>
            </a:pPr>
            <a:r>
              <a:rPr lang="en-US" sz="1800"/>
              <a:t>He does it to Gracie too but she doesn’t like it either. When I said I was going to tell, he held my arm really tight and it hurt me. Will I get into trouble?</a:t>
            </a:r>
            <a:endParaRPr lang="en-GB" sz="1800"/>
          </a:p>
        </p:txBody>
      </p:sp>
      <p:pic>
        <p:nvPicPr>
          <p:cNvPr id="6" name="Picture 6" descr="Image of a girl sitting in a wheelchair" title="Girl sitting in a wheelchai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3654" y="1755041"/>
            <a:ext cx="5292906" cy="4022611"/>
          </a:xfrm>
          <a:prstGeom prst="rect">
            <a:avLst/>
          </a:prstGeom>
          <a:noFill/>
          <a:extLst>
            <a:ext uri="{909E8E84-426E-40DD-AFC4-6F175D3DCCD1}">
              <a14:hiddenFill xmlns:a14="http://schemas.microsoft.com/office/drawing/2010/main">
                <a:solidFill>
                  <a:srgbClr val="FFFFFF"/>
                </a:solidFill>
              </a14:hiddenFill>
            </a:ext>
          </a:extLst>
        </p:spPr>
      </p:pic>
      <p:pic>
        <p:nvPicPr>
          <p:cNvPr id="7" name="Recorded Sound" title="Play sound ic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87871" y="578549"/>
            <a:ext cx="1018786" cy="1018786"/>
          </a:xfrm>
          <a:prstGeom prst="rect">
            <a:avLst/>
          </a:prstGeom>
        </p:spPr>
      </p:pic>
    </p:spTree>
    <p:extLst>
      <p:ext uri="{BB962C8B-B14F-4D97-AF65-F5344CB8AC3E}">
        <p14:creationId xmlns:p14="http://schemas.microsoft.com/office/powerpoint/2010/main" val="3441015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7"/>
                    </p:tgtEl>
                  </p:cond>
                </p:stCondLst>
                <p:endSync evt="end" delay="0">
                  <p:rtn val="all"/>
                </p:endSync>
                <p:childTnLst>
                  <p:par>
                    <p:cTn id="24" fill="hold">
                      <p:stCondLst>
                        <p:cond delay="0"/>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30202" fill="hold"/>
                                        <p:tgtEl>
                                          <p:spTgt spid="7"/>
                                        </p:tgtEl>
                                      </p:cBhvr>
                                    </p:cmd>
                                  </p:childTnLst>
                                </p:cTn>
                              </p:par>
                            </p:childTnLst>
                          </p:cTn>
                        </p:par>
                      </p:childTnLst>
                    </p:cTn>
                  </p:par>
                </p:childTnLst>
              </p:cTn>
              <p:nextCondLst>
                <p:cond evt="onClick" delay="0">
                  <p:tgtEl>
                    <p:spTgt spid="7"/>
                  </p:tgtEl>
                </p:cond>
              </p:nextCondLst>
            </p:seq>
            <p:audio>
              <p:cMediaNode vol="80000">
                <p:cTn id="28" fill="hold" display="0">
                  <p:stCondLst>
                    <p:cond delay="indefinite"/>
                  </p:stCondLst>
                  <p:endCondLst>
                    <p:cond evt="onStopAudio" delay="0">
                      <p:tgtEl>
                        <p:sldTgt/>
                      </p:tgtEl>
                    </p:cond>
                  </p:endCondLst>
                </p:cTn>
                <p:tgtEl>
                  <p:spTgt spid="7"/>
                </p:tgtEl>
              </p:cMediaNode>
            </p:audio>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Has abuse happened?</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23</a:t>
            </a:fld>
            <a:endParaRPr lang="en-GB"/>
          </a:p>
        </p:txBody>
      </p:sp>
      <p:pic>
        <p:nvPicPr>
          <p:cNvPr id="5" name="Picture 2" descr="cartoon of a person thinking" title="Decorative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22918" r="20611"/>
          <a:stretch/>
        </p:blipFill>
        <p:spPr bwMode="auto">
          <a:xfrm>
            <a:off x="1847528" y="1700808"/>
            <a:ext cx="3318493" cy="4753050"/>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6312024" y="2564904"/>
            <a:ext cx="4176464" cy="1008112"/>
          </a:xfrm>
          <a:prstGeom prst="round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It is not up to you to decide whether abuse has happened. </a:t>
            </a:r>
          </a:p>
        </p:txBody>
      </p:sp>
      <p:sp>
        <p:nvSpPr>
          <p:cNvPr id="7" name="Rounded Rectangle 6"/>
          <p:cNvSpPr/>
          <p:nvPr/>
        </p:nvSpPr>
        <p:spPr>
          <a:xfrm>
            <a:off x="6310536" y="3789040"/>
            <a:ext cx="4176464" cy="936104"/>
          </a:xfrm>
          <a:prstGeom prst="round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If you have </a:t>
            </a:r>
            <a:r>
              <a:rPr lang="en-GB" sz="2400" b="1">
                <a:solidFill>
                  <a:schemeClr val="tx1"/>
                </a:solidFill>
              </a:rPr>
              <a:t>any </a:t>
            </a:r>
            <a:r>
              <a:rPr lang="en-GB" sz="2400">
                <a:solidFill>
                  <a:schemeClr val="tx1"/>
                </a:solidFill>
              </a:rPr>
              <a:t>concerns take them forward. </a:t>
            </a:r>
          </a:p>
        </p:txBody>
      </p:sp>
    </p:spTree>
    <p:extLst>
      <p:ext uri="{BB962C8B-B14F-4D97-AF65-F5344CB8AC3E}">
        <p14:creationId xmlns:p14="http://schemas.microsoft.com/office/powerpoint/2010/main" val="1847375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Evie’s Story</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24</a:t>
            </a:fld>
            <a:endParaRPr lang="en-GB"/>
          </a:p>
        </p:txBody>
      </p:sp>
      <p:sp>
        <p:nvSpPr>
          <p:cNvPr id="6" name="Text Placeholder 2"/>
          <p:cNvSpPr txBox="1">
            <a:spLocks/>
          </p:cNvSpPr>
          <p:nvPr/>
        </p:nvSpPr>
        <p:spPr>
          <a:xfrm>
            <a:off x="695400" y="2105025"/>
            <a:ext cx="5688632" cy="4752975"/>
          </a:xfrm>
          <a:prstGeom prst="rect">
            <a:avLst/>
          </a:prstGeom>
        </p:spPr>
        <p:txBody>
          <a:bodyPr/>
          <a:lstStyle>
            <a:lvl1pPr marL="228600" indent="-228600" algn="l" defTabSz="914400" rtl="0" eaLnBrk="1" latinLnBrk="0" hangingPunct="1">
              <a:lnSpc>
                <a:spcPct val="90000"/>
              </a:lnSpc>
              <a:spcBef>
                <a:spcPts val="1000"/>
              </a:spcBef>
              <a:buClr>
                <a:srgbClr val="AEB4B9"/>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AEB4B9"/>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AEB4B9"/>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t>Read Evie’s story that we have just posted in the chat.</a:t>
            </a:r>
          </a:p>
          <a:p>
            <a:pPr marL="0" indent="0">
              <a:buFont typeface="Arial" panose="020B0604020202020204" pitchFamily="34" charset="0"/>
              <a:buNone/>
            </a:pPr>
            <a:endParaRPr lang="en-GB"/>
          </a:p>
          <a:p>
            <a:pPr marL="0" indent="0">
              <a:buFont typeface="Arial" panose="020B0604020202020204" pitchFamily="34" charset="0"/>
              <a:buNone/>
            </a:pPr>
            <a:r>
              <a:rPr lang="en-GB"/>
              <a:t>We’re now going to read out some responses. </a:t>
            </a:r>
          </a:p>
          <a:p>
            <a:pPr marL="0" indent="0">
              <a:buFont typeface="Arial" panose="020B0604020202020204" pitchFamily="34" charset="0"/>
              <a:buNone/>
            </a:pPr>
            <a:r>
              <a:rPr lang="en-GB"/>
              <a:t>Please can you use the hand up button function if you think these responses are the right thing to say. </a:t>
            </a:r>
          </a:p>
          <a:p>
            <a:pPr marL="0" indent="0">
              <a:buFont typeface="Arial" panose="020B0604020202020204" pitchFamily="34" charset="0"/>
              <a:buNone/>
            </a:pPr>
            <a:endParaRPr lang="en-GB"/>
          </a:p>
        </p:txBody>
      </p:sp>
      <p:pic>
        <p:nvPicPr>
          <p:cNvPr id="7" name="Picture 2" descr="Picture of a teeage girl" title="Teenage girl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7567" y="2312325"/>
            <a:ext cx="4752527"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890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25</a:t>
            </a:fld>
            <a:endParaRPr lang="en-GB"/>
          </a:p>
        </p:txBody>
      </p:sp>
      <p:sp>
        <p:nvSpPr>
          <p:cNvPr id="5" name="Title 1"/>
          <p:cNvSpPr txBox="1">
            <a:spLocks/>
          </p:cNvSpPr>
          <p:nvPr/>
        </p:nvSpPr>
        <p:spPr>
          <a:xfrm>
            <a:off x="551384" y="25602"/>
            <a:ext cx="9025003" cy="1152128"/>
          </a:xfrm>
          <a:prstGeom prst="rect">
            <a:avLst/>
          </a:prstGeom>
        </p:spPr>
        <p:txBody>
          <a:bodyPr vert="horz" lIns="91440" tIns="45720" rIns="91440" bIns="45720" rtlCol="0" anchor="ctr">
            <a:normAutofit fontScale="97500"/>
          </a:bodyPr>
          <a:lstStyle>
            <a:lvl1pPr algn="l" defTabSz="914400" rtl="0" eaLnBrk="1" latinLnBrk="0" hangingPunct="1">
              <a:lnSpc>
                <a:spcPts val="3470"/>
              </a:lnSpc>
              <a:spcBef>
                <a:spcPts val="750"/>
              </a:spcBef>
              <a:buNone/>
              <a:defRPr sz="3600" kern="1200">
                <a:solidFill>
                  <a:srgbClr val="B5121B"/>
                </a:solidFill>
                <a:latin typeface="Calibri" panose="020F0502020204030204" pitchFamily="34" charset="0"/>
                <a:ea typeface="+mj-ea"/>
                <a:cs typeface="Calibri" panose="020F0502020204030204" pitchFamily="34" charset="0"/>
              </a:defRPr>
            </a:lvl1pPr>
          </a:lstStyle>
          <a:p>
            <a:br>
              <a:rPr lang="en-US">
                <a:latin typeface="Calibri" pitchFamily="80" charset="0"/>
              </a:rPr>
            </a:br>
            <a:r>
              <a:rPr lang="en-US" b="1">
                <a:latin typeface="Calibri" pitchFamily="80" charset="0"/>
              </a:rPr>
              <a:t>What we will ask you to do…</a:t>
            </a:r>
            <a:endParaRPr lang="en-GB" b="1"/>
          </a:p>
        </p:txBody>
      </p:sp>
      <p:sp>
        <p:nvSpPr>
          <p:cNvPr id="6" name="Subtitle 1"/>
          <p:cNvSpPr txBox="1">
            <a:spLocks/>
          </p:cNvSpPr>
          <p:nvPr/>
        </p:nvSpPr>
        <p:spPr>
          <a:xfrm>
            <a:off x="767408" y="2242518"/>
            <a:ext cx="5688632" cy="3308059"/>
          </a:xfrm>
          <a:prstGeom prst="rect">
            <a:avLst/>
          </a:prstGeom>
        </p:spPr>
        <p:txBody>
          <a:bodyPr/>
          <a:lstStyle/>
          <a:p>
            <a:pPr marL="514350" indent="-514350">
              <a:buFont typeface="+mj-lt"/>
              <a:buAutoNum type="arabicPeriod"/>
            </a:pPr>
            <a:r>
              <a:rPr lang="en-US" sz="2800" err="1">
                <a:latin typeface="Calibri" pitchFamily="80" charset="0"/>
              </a:rPr>
              <a:t>Recognise</a:t>
            </a:r>
            <a:endParaRPr lang="en-US" sz="2800">
              <a:latin typeface="Calibri" pitchFamily="80" charset="0"/>
            </a:endParaRPr>
          </a:p>
          <a:p>
            <a:pPr marL="514350" indent="-514350">
              <a:buFont typeface="+mj-lt"/>
              <a:buAutoNum type="arabicPeriod"/>
            </a:pPr>
            <a:r>
              <a:rPr lang="en-US" sz="2800" b="1">
                <a:latin typeface="Calibri" pitchFamily="80" charset="0"/>
              </a:rPr>
              <a:t>Respond</a:t>
            </a:r>
          </a:p>
          <a:p>
            <a:pPr marL="514350" indent="-514350">
              <a:buFont typeface="+mj-lt"/>
              <a:buAutoNum type="arabicPeriod"/>
            </a:pPr>
            <a:endParaRPr lang="en-US" sz="2800" b="1">
              <a:latin typeface="Calibri" pitchFamily="80" charset="0"/>
            </a:endParaRPr>
          </a:p>
          <a:p>
            <a:pPr marL="514350" indent="-514350">
              <a:buFont typeface="+mj-lt"/>
              <a:buAutoNum type="arabicPeriod"/>
            </a:pPr>
            <a:endParaRPr lang="en-US" sz="2800" b="1">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r>
              <a:rPr lang="en-US" sz="2800">
                <a:latin typeface="Calibri" pitchFamily="80" charset="0"/>
              </a:rPr>
              <a:t>It is everyone’s responsibility to protect children, but not</a:t>
            </a:r>
          </a:p>
          <a:p>
            <a:pPr marL="357188" indent="-357188"/>
            <a:r>
              <a:rPr lang="en-US" sz="2800">
                <a:latin typeface="Calibri" pitchFamily="80" charset="0"/>
              </a:rPr>
              <a:t>everyone’s role is the same.</a:t>
            </a:r>
          </a:p>
        </p:txBody>
      </p:sp>
      <p:pic>
        <p:nvPicPr>
          <p:cNvPr id="7" name="Picture 3" descr="Decorative image of a pencil ticking off boxes." title="Decorative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144" y="2659024"/>
            <a:ext cx="3834172" cy="2875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927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Should a child freely offer you information…</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26</a:t>
            </a:fld>
            <a:endParaRPr lang="en-GB"/>
          </a:p>
        </p:txBody>
      </p:sp>
      <p:sp>
        <p:nvSpPr>
          <p:cNvPr id="5" name="Rectangle 4"/>
          <p:cNvSpPr/>
          <p:nvPr/>
        </p:nvSpPr>
        <p:spPr>
          <a:xfrm>
            <a:off x="7156870" y="1912459"/>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Keep calm, listen carefully and be patient</a:t>
            </a:r>
          </a:p>
        </p:txBody>
      </p:sp>
      <p:sp>
        <p:nvSpPr>
          <p:cNvPr id="6" name="Rectangle 5"/>
          <p:cNvSpPr/>
          <p:nvPr/>
        </p:nvSpPr>
        <p:spPr>
          <a:xfrm>
            <a:off x="4905622" y="1912459"/>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Say it will be necessary to involve someone else</a:t>
            </a:r>
          </a:p>
        </p:txBody>
      </p:sp>
      <p:sp>
        <p:nvSpPr>
          <p:cNvPr id="7" name="Rectangle 6"/>
          <p:cNvSpPr/>
          <p:nvPr/>
        </p:nvSpPr>
        <p:spPr>
          <a:xfrm>
            <a:off x="2639616" y="4017966"/>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Emphasise that claims are taken seriously</a:t>
            </a:r>
          </a:p>
        </p:txBody>
      </p:sp>
      <p:sp>
        <p:nvSpPr>
          <p:cNvPr id="8" name="Rectangle 7"/>
          <p:cNvSpPr/>
          <p:nvPr/>
        </p:nvSpPr>
        <p:spPr>
          <a:xfrm>
            <a:off x="4914404" y="3960293"/>
            <a:ext cx="1910458" cy="1848487"/>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Take accurate factual notes (possibly after the event)</a:t>
            </a:r>
          </a:p>
        </p:txBody>
      </p:sp>
      <p:sp>
        <p:nvSpPr>
          <p:cNvPr id="9" name="Rectangle 8"/>
          <p:cNvSpPr/>
          <p:nvPr/>
        </p:nvSpPr>
        <p:spPr>
          <a:xfrm>
            <a:off x="7156870" y="3949359"/>
            <a:ext cx="1910458" cy="185942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Report it to the appropriate person</a:t>
            </a:r>
          </a:p>
        </p:txBody>
      </p:sp>
      <p:sp>
        <p:nvSpPr>
          <p:cNvPr id="10" name="Rectangle 9"/>
          <p:cNvSpPr/>
          <p:nvPr/>
        </p:nvSpPr>
        <p:spPr>
          <a:xfrm>
            <a:off x="2639616" y="1912458"/>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b="1">
                <a:solidFill>
                  <a:schemeClr val="tx1"/>
                </a:solidFill>
              </a:rPr>
              <a:t>DO:</a:t>
            </a:r>
          </a:p>
        </p:txBody>
      </p:sp>
    </p:spTree>
    <p:extLst>
      <p:ext uri="{BB962C8B-B14F-4D97-AF65-F5344CB8AC3E}">
        <p14:creationId xmlns:p14="http://schemas.microsoft.com/office/powerpoint/2010/main" val="13297974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a:xfrm>
            <a:off x="839416" y="476672"/>
            <a:ext cx="6984776" cy="1224153"/>
          </a:xfrm>
        </p:spPr>
        <p:txBody>
          <a:bodyPr/>
          <a:lstStyle/>
          <a:p>
            <a:r>
              <a:rPr lang="en-GB"/>
              <a:t>Should a child freely offer you information…</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27</a:t>
            </a:fld>
            <a:endParaRPr lang="en-GB"/>
          </a:p>
        </p:txBody>
      </p:sp>
      <p:sp>
        <p:nvSpPr>
          <p:cNvPr id="6" name="Rectangle 5"/>
          <p:cNvSpPr/>
          <p:nvPr/>
        </p:nvSpPr>
        <p:spPr>
          <a:xfrm>
            <a:off x="7300886" y="1978020"/>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Make judgements</a:t>
            </a:r>
          </a:p>
        </p:txBody>
      </p:sp>
      <p:sp>
        <p:nvSpPr>
          <p:cNvPr id="7" name="Rectangle 6"/>
          <p:cNvSpPr/>
          <p:nvPr/>
        </p:nvSpPr>
        <p:spPr>
          <a:xfrm>
            <a:off x="5049638" y="1978020"/>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Conduct your own investigation or prompt the child </a:t>
            </a:r>
          </a:p>
        </p:txBody>
      </p:sp>
      <p:sp>
        <p:nvSpPr>
          <p:cNvPr id="8" name="Rectangle 7"/>
          <p:cNvSpPr/>
          <p:nvPr/>
        </p:nvSpPr>
        <p:spPr>
          <a:xfrm>
            <a:off x="2783632" y="4017966"/>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Approach the alleged abuser or a parent / guardian</a:t>
            </a:r>
          </a:p>
        </p:txBody>
      </p:sp>
      <p:sp>
        <p:nvSpPr>
          <p:cNvPr id="9" name="Rectangle 8"/>
          <p:cNvSpPr/>
          <p:nvPr/>
        </p:nvSpPr>
        <p:spPr>
          <a:xfrm>
            <a:off x="5058420" y="4017966"/>
            <a:ext cx="1910458" cy="1848487"/>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Ignore what has been disclosed</a:t>
            </a:r>
          </a:p>
        </p:txBody>
      </p:sp>
      <p:sp>
        <p:nvSpPr>
          <p:cNvPr id="10" name="Rectangle 9"/>
          <p:cNvSpPr/>
          <p:nvPr/>
        </p:nvSpPr>
        <p:spPr>
          <a:xfrm>
            <a:off x="7300886" y="4007032"/>
            <a:ext cx="1910458" cy="185942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a:solidFill>
                  <a:schemeClr val="tx1"/>
                </a:solidFill>
              </a:rPr>
              <a:t>Make promises you can’t keep</a:t>
            </a:r>
          </a:p>
        </p:txBody>
      </p:sp>
      <p:sp>
        <p:nvSpPr>
          <p:cNvPr id="11" name="Rectangle 10"/>
          <p:cNvSpPr/>
          <p:nvPr/>
        </p:nvSpPr>
        <p:spPr>
          <a:xfrm>
            <a:off x="2783632" y="2003071"/>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a:solidFill>
                  <a:schemeClr val="tx1"/>
                </a:solidFill>
              </a:rPr>
              <a:t>DON’T:</a:t>
            </a:r>
          </a:p>
        </p:txBody>
      </p:sp>
    </p:spTree>
    <p:extLst>
      <p:ext uri="{BB962C8B-B14F-4D97-AF65-F5344CB8AC3E}">
        <p14:creationId xmlns:p14="http://schemas.microsoft.com/office/powerpoint/2010/main" val="1378852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Dealing with a disclosure</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983432" y="2780928"/>
            <a:ext cx="9808029" cy="3862971"/>
          </a:xfrm>
        </p:spPr>
        <p:txBody>
          <a:bodyPr/>
          <a:lstStyle/>
          <a:p>
            <a:pPr marL="0" indent="0" algn="ctr">
              <a:buNone/>
            </a:pPr>
            <a:r>
              <a:rPr lang="en-GB" sz="4400">
                <a:solidFill>
                  <a:srgbClr val="000000"/>
                </a:solidFill>
              </a:rPr>
              <a:t>What would you do if a child said: </a:t>
            </a:r>
            <a:br>
              <a:rPr lang="en-GB" sz="4400">
                <a:solidFill>
                  <a:srgbClr val="000000"/>
                </a:solidFill>
              </a:rPr>
            </a:br>
            <a:r>
              <a:rPr lang="en-GB" sz="4400">
                <a:solidFill>
                  <a:srgbClr val="000000"/>
                </a:solidFill>
              </a:rPr>
              <a:t>‘can I tell you a secret?’</a:t>
            </a:r>
            <a:endParaRPr lang="en-GB" sz="3200">
              <a:solidFill>
                <a:srgbClr val="000000"/>
              </a:solidFill>
            </a:endParaRP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28</a:t>
            </a:fld>
            <a:endParaRPr lang="en-GB"/>
          </a:p>
        </p:txBody>
      </p:sp>
    </p:spTree>
    <p:extLst>
      <p:ext uri="{BB962C8B-B14F-4D97-AF65-F5344CB8AC3E}">
        <p14:creationId xmlns:p14="http://schemas.microsoft.com/office/powerpoint/2010/main" val="15687249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Dealing with a disclosure - Confidentiality</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29</a:t>
            </a:fld>
            <a:endParaRPr lang="en-GB"/>
          </a:p>
        </p:txBody>
      </p:sp>
      <p:sp>
        <p:nvSpPr>
          <p:cNvPr id="5" name="Text Placeholder 2"/>
          <p:cNvSpPr txBox="1">
            <a:spLocks/>
          </p:cNvSpPr>
          <p:nvPr/>
        </p:nvSpPr>
        <p:spPr>
          <a:xfrm>
            <a:off x="695400" y="2420888"/>
            <a:ext cx="9937104" cy="3113048"/>
          </a:xfrm>
          <a:prstGeom prst="rect">
            <a:avLst/>
          </a:prstGeom>
        </p:spPr>
        <p:txBody>
          <a:bodyPr/>
          <a:lstStyle>
            <a:lvl1pPr marL="228600" indent="-228600" algn="l" defTabSz="914400" rtl="0" eaLnBrk="1" latinLnBrk="0" hangingPunct="1">
              <a:lnSpc>
                <a:spcPct val="90000"/>
              </a:lnSpc>
              <a:spcBef>
                <a:spcPts val="1000"/>
              </a:spcBef>
              <a:buClr>
                <a:srgbClr val="AEB4B9"/>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AEB4B9"/>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AEB4B9"/>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AEB4B9"/>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b="1"/>
              <a:t>Respect </a:t>
            </a:r>
            <a:r>
              <a:rPr lang="en-GB" sz="3200"/>
              <a:t>a student’s </a:t>
            </a:r>
            <a:r>
              <a:rPr lang="en-GB" sz="3200" b="1"/>
              <a:t>right to confidentiality. </a:t>
            </a:r>
          </a:p>
          <a:p>
            <a:pPr marL="0" indent="0">
              <a:buFont typeface="Arial" panose="020B0604020202020204" pitchFamily="34" charset="0"/>
              <a:buNone/>
            </a:pPr>
            <a:endParaRPr lang="en-GB" sz="3200"/>
          </a:p>
          <a:p>
            <a:pPr marL="0" indent="0">
              <a:buFont typeface="Arial" panose="020B0604020202020204" pitchFamily="34" charset="0"/>
              <a:buNone/>
            </a:pPr>
            <a:r>
              <a:rPr lang="en-GB" sz="3200"/>
              <a:t>The English common law protects an </a:t>
            </a:r>
            <a:r>
              <a:rPr lang="en-GB" sz="3200" b="1"/>
              <a:t>individual’s right </a:t>
            </a:r>
            <a:r>
              <a:rPr lang="en-GB" sz="3200"/>
              <a:t>to </a:t>
            </a:r>
            <a:r>
              <a:rPr lang="en-GB" sz="3200" b="1"/>
              <a:t>expect that personal information</a:t>
            </a:r>
            <a:r>
              <a:rPr lang="en-GB" sz="3200"/>
              <a:t> about them will be kept confidential.</a:t>
            </a:r>
          </a:p>
          <a:p>
            <a:pPr marL="0" indent="0">
              <a:buFont typeface="Arial" panose="020B0604020202020204" pitchFamily="34" charset="0"/>
              <a:buNone/>
            </a:pPr>
            <a:endParaRPr lang="en-GB" sz="3200"/>
          </a:p>
          <a:p>
            <a:pPr marL="0" indent="0">
              <a:buFont typeface="Arial" panose="020B0604020202020204" pitchFamily="34" charset="0"/>
              <a:buNone/>
            </a:pPr>
            <a:r>
              <a:rPr lang="en-GB" sz="3200"/>
              <a:t>Confidentiality is</a:t>
            </a:r>
            <a:r>
              <a:rPr lang="en-GB" sz="3200" b="1"/>
              <a:t> not </a:t>
            </a:r>
            <a:r>
              <a:rPr lang="en-GB" sz="3200"/>
              <a:t>the same as </a:t>
            </a:r>
            <a:r>
              <a:rPr lang="en-GB" sz="3200" b="1"/>
              <a:t>‘keeping a secret.’</a:t>
            </a:r>
          </a:p>
        </p:txBody>
      </p:sp>
      <p:pic>
        <p:nvPicPr>
          <p:cNvPr id="6" name="Picture 2" title="Confidential sta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6553" y="1087942"/>
            <a:ext cx="3546982" cy="2505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519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b="1"/>
              <a:t>What is Safeguarding?</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vert="horz" lIns="91440" tIns="45720" rIns="91440" bIns="45720" rtlCol="0" anchor="t">
            <a:normAutofit/>
          </a:bodyPr>
          <a:lstStyle/>
          <a:p>
            <a:pPr marL="0" indent="0">
              <a:buNone/>
            </a:pPr>
            <a:r>
              <a:rPr lang="en-GB" sz="3200" u="sng"/>
              <a:t>Protecting children</a:t>
            </a:r>
            <a:r>
              <a:rPr lang="en-GB" sz="3200"/>
              <a:t> from maltreatment and ensuring that they grow up in a safe, secure and caring environment which enables them to have the best outcome in life.</a:t>
            </a:r>
          </a:p>
          <a:p>
            <a:endParaRPr lang="en-GB" sz="2800"/>
          </a:p>
          <a:p>
            <a:endParaRPr lang="en-GB" sz="2800"/>
          </a:p>
          <a:p>
            <a:pPr marL="0" indent="0">
              <a:buNone/>
            </a:pPr>
            <a:r>
              <a:rPr lang="en-GB" sz="3200" u="sng"/>
              <a:t>Protecting yourself</a:t>
            </a:r>
            <a:r>
              <a:rPr lang="en-GB" sz="3200"/>
              <a:t> from any accusations and risks.</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a:t>
            </a:fld>
            <a:endParaRPr lang="en-GB"/>
          </a:p>
        </p:txBody>
      </p:sp>
    </p:spTree>
    <p:extLst>
      <p:ext uri="{BB962C8B-B14F-4D97-AF65-F5344CB8AC3E}">
        <p14:creationId xmlns:p14="http://schemas.microsoft.com/office/powerpoint/2010/main" val="27352329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30</a:t>
            </a:fld>
            <a:endParaRPr lang="en-GB"/>
          </a:p>
        </p:txBody>
      </p:sp>
      <p:sp>
        <p:nvSpPr>
          <p:cNvPr id="5" name="Title 1"/>
          <p:cNvSpPr txBox="1">
            <a:spLocks/>
          </p:cNvSpPr>
          <p:nvPr/>
        </p:nvSpPr>
        <p:spPr>
          <a:xfrm>
            <a:off x="551384" y="25602"/>
            <a:ext cx="9025003" cy="1152128"/>
          </a:xfrm>
          <a:prstGeom prst="rect">
            <a:avLst/>
          </a:prstGeom>
        </p:spPr>
        <p:txBody>
          <a:bodyPr vert="horz" lIns="91440" tIns="45720" rIns="91440" bIns="45720" rtlCol="0" anchor="ctr">
            <a:normAutofit fontScale="97500"/>
          </a:bodyPr>
          <a:lstStyle>
            <a:lvl1pPr algn="l" defTabSz="914400" rtl="0" eaLnBrk="1" latinLnBrk="0" hangingPunct="1">
              <a:lnSpc>
                <a:spcPts val="3470"/>
              </a:lnSpc>
              <a:spcBef>
                <a:spcPts val="750"/>
              </a:spcBef>
              <a:buNone/>
              <a:defRPr sz="3600" kern="1200">
                <a:solidFill>
                  <a:srgbClr val="B5121B"/>
                </a:solidFill>
                <a:latin typeface="Calibri" panose="020F0502020204030204" pitchFamily="34" charset="0"/>
                <a:ea typeface="+mj-ea"/>
                <a:cs typeface="Calibri" panose="020F0502020204030204" pitchFamily="34" charset="0"/>
              </a:defRPr>
            </a:lvl1pPr>
          </a:lstStyle>
          <a:p>
            <a:br>
              <a:rPr lang="en-US">
                <a:latin typeface="Calibri" pitchFamily="80" charset="0"/>
              </a:rPr>
            </a:br>
            <a:r>
              <a:rPr lang="en-US" b="1">
                <a:latin typeface="Calibri" pitchFamily="80" charset="0"/>
              </a:rPr>
              <a:t>What we will ask you to do…</a:t>
            </a:r>
            <a:endParaRPr lang="en-GB" b="1"/>
          </a:p>
        </p:txBody>
      </p:sp>
      <p:sp>
        <p:nvSpPr>
          <p:cNvPr id="6" name="Subtitle 1"/>
          <p:cNvSpPr txBox="1">
            <a:spLocks/>
          </p:cNvSpPr>
          <p:nvPr/>
        </p:nvSpPr>
        <p:spPr>
          <a:xfrm>
            <a:off x="767408" y="2242518"/>
            <a:ext cx="5688632" cy="3308059"/>
          </a:xfrm>
          <a:prstGeom prst="rect">
            <a:avLst/>
          </a:prstGeom>
        </p:spPr>
        <p:txBody>
          <a:bodyPr/>
          <a:lstStyle/>
          <a:p>
            <a:pPr marL="514350" indent="-514350">
              <a:buFont typeface="+mj-lt"/>
              <a:buAutoNum type="arabicPeriod"/>
            </a:pPr>
            <a:r>
              <a:rPr lang="en-US" sz="2800" err="1">
                <a:latin typeface="Calibri" pitchFamily="80" charset="0"/>
              </a:rPr>
              <a:t>Recognise</a:t>
            </a:r>
            <a:endParaRPr lang="en-US" sz="2800">
              <a:latin typeface="Calibri" pitchFamily="80" charset="0"/>
            </a:endParaRPr>
          </a:p>
          <a:p>
            <a:pPr marL="514350" indent="-514350">
              <a:buFont typeface="+mj-lt"/>
              <a:buAutoNum type="arabicPeriod"/>
            </a:pPr>
            <a:r>
              <a:rPr lang="en-US" sz="2800">
                <a:latin typeface="Calibri" pitchFamily="80" charset="0"/>
              </a:rPr>
              <a:t>Respond</a:t>
            </a:r>
          </a:p>
          <a:p>
            <a:pPr marL="514350" indent="-514350">
              <a:buFont typeface="+mj-lt"/>
              <a:buAutoNum type="arabicPeriod"/>
            </a:pPr>
            <a:r>
              <a:rPr lang="en-US" sz="2800" b="1">
                <a:latin typeface="Calibri" pitchFamily="80" charset="0"/>
              </a:rPr>
              <a:t>Record</a:t>
            </a:r>
          </a:p>
          <a:p>
            <a:pPr marL="514350" indent="-514350">
              <a:buFont typeface="+mj-lt"/>
              <a:buAutoNum type="arabicPeriod"/>
            </a:pPr>
            <a:endParaRPr lang="en-US" sz="2800" b="1">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r>
              <a:rPr lang="en-US" sz="2800">
                <a:latin typeface="Calibri" pitchFamily="80" charset="0"/>
              </a:rPr>
              <a:t>It is everyone’s responsibility to protect children, but not</a:t>
            </a:r>
          </a:p>
          <a:p>
            <a:pPr marL="357188" indent="-357188"/>
            <a:r>
              <a:rPr lang="en-US" sz="2800">
                <a:latin typeface="Calibri" pitchFamily="80" charset="0"/>
              </a:rPr>
              <a:t>everyone’s role is the same.</a:t>
            </a:r>
          </a:p>
        </p:txBody>
      </p:sp>
      <p:pic>
        <p:nvPicPr>
          <p:cNvPr id="7" name="Picture 3" descr="Decorative image of a pencil ticking off boxes." title="Decorative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144" y="2659024"/>
            <a:ext cx="3834172" cy="2875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2628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Megan’s story – What can you recall?</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vert="horz" lIns="91440" tIns="45720" rIns="91440" bIns="45720" rtlCol="0" anchor="t">
            <a:normAutofit fontScale="92500" lnSpcReduction="10000"/>
          </a:bodyPr>
          <a:lstStyle/>
          <a:p>
            <a:pPr marL="0" indent="0" algn="just">
              <a:buNone/>
            </a:pPr>
            <a:r>
              <a:rPr lang="en-GB" sz="2800"/>
              <a:t>Earlier you heard Megan’s story (a disclosure), and ask yourself how much can you remember?</a:t>
            </a:r>
          </a:p>
          <a:p>
            <a:pPr marL="0" indent="0" algn="just">
              <a:buNone/>
            </a:pPr>
            <a:endParaRPr lang="en-GB" sz="2800"/>
          </a:p>
          <a:p>
            <a:pPr algn="just">
              <a:buFont typeface="+mj-lt"/>
              <a:buAutoNum type="arabicPeriod"/>
            </a:pPr>
            <a:r>
              <a:rPr lang="en-GB" sz="2800"/>
              <a:t>What was the bus driver’s name?</a:t>
            </a:r>
          </a:p>
          <a:p>
            <a:pPr algn="just">
              <a:buFont typeface="+mj-lt"/>
              <a:buAutoNum type="arabicPeriod"/>
            </a:pPr>
            <a:r>
              <a:rPr lang="en-GB" sz="2800"/>
              <a:t>What activity were they going to?</a:t>
            </a:r>
          </a:p>
          <a:p>
            <a:pPr algn="just">
              <a:buFont typeface="+mj-lt"/>
              <a:buAutoNum type="arabicPeriod"/>
            </a:pPr>
            <a:r>
              <a:rPr lang="en-GB" sz="2800"/>
              <a:t>What did the bus driver say it felt?</a:t>
            </a:r>
          </a:p>
          <a:p>
            <a:pPr algn="just">
              <a:buFont typeface="+mj-lt"/>
              <a:buAutoNum type="arabicPeriod"/>
            </a:pPr>
            <a:r>
              <a:rPr lang="en-GB" sz="2800"/>
              <a:t>What did the bus driver threaten if Megan told?</a:t>
            </a:r>
          </a:p>
          <a:p>
            <a:pPr algn="just">
              <a:buFont typeface="+mj-lt"/>
              <a:buAutoNum type="arabicPeriod"/>
            </a:pPr>
            <a:r>
              <a:rPr lang="en-GB" sz="2800"/>
              <a:t>What was Megan’s friend called?</a:t>
            </a:r>
          </a:p>
          <a:p>
            <a:pPr algn="just">
              <a:buFont typeface="+mj-lt"/>
              <a:buAutoNum type="arabicPeriod"/>
            </a:pPr>
            <a:r>
              <a:rPr lang="en-GB" sz="2800"/>
              <a:t>What did he do when she said she would tell?</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31</a:t>
            </a:fld>
            <a:endParaRPr lang="en-GB"/>
          </a:p>
        </p:txBody>
      </p:sp>
      <p:pic>
        <p:nvPicPr>
          <p:cNvPr id="5" name="Picture 6" title="Gir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4232" y="2985336"/>
            <a:ext cx="3316156"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4632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Record</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77500" lnSpcReduction="20000"/>
          </a:bodyPr>
          <a:lstStyle/>
          <a:p>
            <a:pPr marL="342900" indent="-342900"/>
            <a:r>
              <a:rPr lang="en-GB" sz="2800" b="1"/>
              <a:t>Record all information</a:t>
            </a:r>
            <a:r>
              <a:rPr lang="en-GB" sz="2800"/>
              <a:t>, as much as you can.</a:t>
            </a:r>
          </a:p>
          <a:p>
            <a:pPr marL="342900" indent="-342900"/>
            <a:endParaRPr lang="en-GB" sz="2800"/>
          </a:p>
          <a:p>
            <a:pPr marL="342900" indent="-342900"/>
            <a:r>
              <a:rPr lang="en-GB" sz="2800"/>
              <a:t>Where possible, try to </a:t>
            </a:r>
            <a:r>
              <a:rPr lang="en-GB" sz="2800" b="1"/>
              <a:t>use the young person’s own words.</a:t>
            </a:r>
          </a:p>
          <a:p>
            <a:pPr marL="342900" indent="-342900"/>
            <a:endParaRPr lang="en-GB" sz="2800"/>
          </a:p>
          <a:p>
            <a:pPr marL="342900" indent="-342900"/>
            <a:r>
              <a:rPr lang="en-GB" sz="2800" b="1"/>
              <a:t>Make it clear </a:t>
            </a:r>
            <a:r>
              <a:rPr lang="en-GB" sz="2800"/>
              <a:t>which are the young person’s words and which are not.</a:t>
            </a:r>
          </a:p>
          <a:p>
            <a:pPr marL="342900" indent="-342900"/>
            <a:endParaRPr lang="en-GB" sz="2800"/>
          </a:p>
          <a:p>
            <a:pPr marL="342900" indent="-342900"/>
            <a:r>
              <a:rPr lang="en-GB" sz="2800" b="1"/>
              <a:t>Don’t include your own opinions </a:t>
            </a:r>
            <a:r>
              <a:rPr lang="en-GB" sz="2800"/>
              <a:t>and thoughts. </a:t>
            </a:r>
          </a:p>
          <a:p>
            <a:pPr marL="342900" indent="-342900"/>
            <a:endParaRPr lang="en-GB" sz="2800"/>
          </a:p>
          <a:p>
            <a:pPr marL="342900" indent="-342900"/>
            <a:r>
              <a:rPr lang="en-GB" sz="2800"/>
              <a:t>Pass this information on as quickly as you can, but </a:t>
            </a:r>
            <a:r>
              <a:rPr lang="en-GB" sz="2800" b="1"/>
              <a:t>within 24 hours at most. </a:t>
            </a:r>
            <a:r>
              <a:rPr lang="en-GB" sz="2800"/>
              <a:t>Don’t keep a copy.</a:t>
            </a:r>
            <a:br>
              <a:rPr lang="en-GB" sz="2800"/>
            </a:br>
            <a:endParaRPr lang="en-GB" sz="2800"/>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32</a:t>
            </a:fld>
            <a:endParaRPr lang="en-GB"/>
          </a:p>
        </p:txBody>
      </p:sp>
    </p:spTree>
    <p:extLst>
      <p:ext uri="{BB962C8B-B14F-4D97-AF65-F5344CB8AC3E}">
        <p14:creationId xmlns:p14="http://schemas.microsoft.com/office/powerpoint/2010/main" val="42502438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What happens after a disclosure?</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lstStyle/>
          <a:p>
            <a:pPr marL="457200" indent="-457200"/>
            <a:r>
              <a:rPr lang="en-GB" sz="2800"/>
              <a:t>The </a:t>
            </a:r>
            <a:r>
              <a:rPr lang="en-GB" sz="2800" b="1"/>
              <a:t>relevant member of staff </a:t>
            </a:r>
            <a:r>
              <a:rPr lang="en-GB" sz="2800"/>
              <a:t>will move this situation forward with the </a:t>
            </a:r>
            <a:r>
              <a:rPr lang="en-GB" sz="2800" b="1"/>
              <a:t>appropriate channels</a:t>
            </a:r>
            <a:r>
              <a:rPr lang="en-GB" sz="2800"/>
              <a:t>, usually Social Services or the Police.</a:t>
            </a:r>
          </a:p>
          <a:p>
            <a:pPr marL="457200" indent="-457200"/>
            <a:endParaRPr lang="en-GB" sz="2800"/>
          </a:p>
          <a:p>
            <a:pPr marL="457200" indent="-457200"/>
            <a:r>
              <a:rPr lang="en-GB" sz="2800" b="1"/>
              <a:t>Don’t expect to hear anything else!</a:t>
            </a:r>
          </a:p>
          <a:p>
            <a:pPr marL="457200" indent="-457200"/>
            <a:endParaRPr lang="en-GB" sz="2800"/>
          </a:p>
          <a:p>
            <a:pPr marL="457200" indent="-457200"/>
            <a:r>
              <a:rPr lang="en-GB" sz="2800" b="1"/>
              <a:t>Get some help for yourself </a:t>
            </a:r>
            <a:r>
              <a:rPr lang="en-GB" sz="2800"/>
              <a:t>if needed. Speak to the activity manager about accessing support for yourself if needed.</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33</a:t>
            </a:fld>
            <a:endParaRPr lang="en-GB"/>
          </a:p>
        </p:txBody>
      </p:sp>
    </p:spTree>
    <p:extLst>
      <p:ext uri="{BB962C8B-B14F-4D97-AF65-F5344CB8AC3E}">
        <p14:creationId xmlns:p14="http://schemas.microsoft.com/office/powerpoint/2010/main" val="2285093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34</a:t>
            </a:fld>
            <a:endParaRPr lang="en-GB"/>
          </a:p>
        </p:txBody>
      </p:sp>
      <p:sp>
        <p:nvSpPr>
          <p:cNvPr id="5" name="Title 1"/>
          <p:cNvSpPr txBox="1">
            <a:spLocks/>
          </p:cNvSpPr>
          <p:nvPr/>
        </p:nvSpPr>
        <p:spPr>
          <a:xfrm>
            <a:off x="551384" y="25602"/>
            <a:ext cx="9025003" cy="1152128"/>
          </a:xfrm>
          <a:prstGeom prst="rect">
            <a:avLst/>
          </a:prstGeom>
        </p:spPr>
        <p:txBody>
          <a:bodyPr vert="horz" lIns="91440" tIns="45720" rIns="91440" bIns="45720" rtlCol="0" anchor="ctr">
            <a:normAutofit fontScale="97500"/>
          </a:bodyPr>
          <a:lstStyle>
            <a:lvl1pPr algn="l" defTabSz="914400" rtl="0" eaLnBrk="1" latinLnBrk="0" hangingPunct="1">
              <a:lnSpc>
                <a:spcPts val="3470"/>
              </a:lnSpc>
              <a:spcBef>
                <a:spcPts val="750"/>
              </a:spcBef>
              <a:buNone/>
              <a:defRPr sz="3600" kern="1200">
                <a:solidFill>
                  <a:srgbClr val="B5121B"/>
                </a:solidFill>
                <a:latin typeface="Calibri" panose="020F0502020204030204" pitchFamily="34" charset="0"/>
                <a:ea typeface="+mj-ea"/>
                <a:cs typeface="Calibri" panose="020F0502020204030204" pitchFamily="34" charset="0"/>
              </a:defRPr>
            </a:lvl1pPr>
          </a:lstStyle>
          <a:p>
            <a:br>
              <a:rPr lang="en-US">
                <a:latin typeface="Calibri" pitchFamily="80" charset="0"/>
              </a:rPr>
            </a:br>
            <a:r>
              <a:rPr lang="en-US" b="1">
                <a:latin typeface="Calibri" pitchFamily="80" charset="0"/>
              </a:rPr>
              <a:t>What we will ask you to do…</a:t>
            </a:r>
            <a:endParaRPr lang="en-GB" b="1"/>
          </a:p>
        </p:txBody>
      </p:sp>
      <p:sp>
        <p:nvSpPr>
          <p:cNvPr id="6" name="Subtitle 1"/>
          <p:cNvSpPr txBox="1">
            <a:spLocks/>
          </p:cNvSpPr>
          <p:nvPr/>
        </p:nvSpPr>
        <p:spPr>
          <a:xfrm>
            <a:off x="767408" y="2242518"/>
            <a:ext cx="5688632" cy="3308059"/>
          </a:xfrm>
          <a:prstGeom prst="rect">
            <a:avLst/>
          </a:prstGeom>
        </p:spPr>
        <p:txBody>
          <a:bodyPr/>
          <a:lstStyle/>
          <a:p>
            <a:pPr marL="514350" indent="-514350">
              <a:buFont typeface="+mj-lt"/>
              <a:buAutoNum type="arabicPeriod"/>
            </a:pPr>
            <a:r>
              <a:rPr lang="en-US" sz="2800" err="1">
                <a:latin typeface="Calibri" pitchFamily="80" charset="0"/>
              </a:rPr>
              <a:t>Recognise</a:t>
            </a:r>
            <a:endParaRPr lang="en-US" sz="2800">
              <a:latin typeface="Calibri" pitchFamily="80" charset="0"/>
            </a:endParaRPr>
          </a:p>
          <a:p>
            <a:pPr marL="514350" indent="-514350">
              <a:buFont typeface="+mj-lt"/>
              <a:buAutoNum type="arabicPeriod"/>
            </a:pPr>
            <a:r>
              <a:rPr lang="en-US" sz="2800">
                <a:latin typeface="Calibri" pitchFamily="80" charset="0"/>
              </a:rPr>
              <a:t>Respond</a:t>
            </a:r>
          </a:p>
          <a:p>
            <a:pPr marL="514350" indent="-514350">
              <a:buFont typeface="+mj-lt"/>
              <a:buAutoNum type="arabicPeriod"/>
            </a:pPr>
            <a:r>
              <a:rPr lang="en-US" sz="2800">
                <a:latin typeface="Calibri" pitchFamily="80" charset="0"/>
              </a:rPr>
              <a:t>Record</a:t>
            </a:r>
          </a:p>
          <a:p>
            <a:pPr marL="514350" indent="-514350">
              <a:buFont typeface="+mj-lt"/>
              <a:buAutoNum type="arabicPeriod"/>
            </a:pPr>
            <a:r>
              <a:rPr lang="en-US" sz="2800" b="1">
                <a:latin typeface="Calibri" pitchFamily="80" charset="0"/>
              </a:rPr>
              <a:t>Report</a:t>
            </a:r>
          </a:p>
          <a:p>
            <a:pPr marL="514350" indent="-514350">
              <a:buFont typeface="+mj-lt"/>
              <a:buAutoNum type="arabicPeriod"/>
            </a:pPr>
            <a:endParaRPr lang="en-US" sz="2800" b="1">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endParaRPr lang="en-US" sz="2800">
              <a:solidFill>
                <a:srgbClr val="666666"/>
              </a:solidFill>
              <a:latin typeface="Calibri" pitchFamily="80" charset="0"/>
            </a:endParaRPr>
          </a:p>
          <a:p>
            <a:pPr marL="357188" indent="-357188"/>
            <a:r>
              <a:rPr lang="en-US" sz="2800">
                <a:latin typeface="Calibri" pitchFamily="80" charset="0"/>
              </a:rPr>
              <a:t>It is everyone’s responsibility to protect children, but not</a:t>
            </a:r>
          </a:p>
          <a:p>
            <a:pPr marL="357188" indent="-357188"/>
            <a:r>
              <a:rPr lang="en-US" sz="2800">
                <a:latin typeface="Calibri" pitchFamily="80" charset="0"/>
              </a:rPr>
              <a:t>everyone’s role is the same.</a:t>
            </a:r>
          </a:p>
        </p:txBody>
      </p:sp>
      <p:pic>
        <p:nvPicPr>
          <p:cNvPr id="7" name="Picture 3" descr="Decorative image of a pencil ticking off boxes." title="Decorative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144" y="2659024"/>
            <a:ext cx="3834172" cy="2875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6238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Barriers</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35</a:t>
            </a:fld>
            <a:endParaRPr lang="en-GB"/>
          </a:p>
        </p:txBody>
      </p:sp>
      <p:sp>
        <p:nvSpPr>
          <p:cNvPr id="5" name="Rectangle 4"/>
          <p:cNvSpPr/>
          <p:nvPr/>
        </p:nvSpPr>
        <p:spPr>
          <a:xfrm>
            <a:off x="2495600" y="2492896"/>
            <a:ext cx="7299180" cy="2029125"/>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a:solidFill>
                  <a:schemeClr val="tx1"/>
                </a:solidFill>
              </a:rPr>
              <a:t>What do you think are the barriers to a child disclosing abuse?</a:t>
            </a:r>
          </a:p>
        </p:txBody>
      </p:sp>
    </p:spTree>
    <p:extLst>
      <p:ext uri="{BB962C8B-B14F-4D97-AF65-F5344CB8AC3E}">
        <p14:creationId xmlns:p14="http://schemas.microsoft.com/office/powerpoint/2010/main" val="12663074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Barriers a child might face when making a disclosure about abuse </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36</a:t>
            </a:fld>
            <a:endParaRPr lang="en-GB"/>
          </a:p>
        </p:txBody>
      </p:sp>
      <p:sp>
        <p:nvSpPr>
          <p:cNvPr id="5" name="Rectangle 4"/>
          <p:cNvSpPr/>
          <p:nvPr/>
        </p:nvSpPr>
        <p:spPr>
          <a:xfrm>
            <a:off x="7156870" y="1980952"/>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Not understanding that abuse has happened</a:t>
            </a:r>
          </a:p>
        </p:txBody>
      </p:sp>
      <p:sp>
        <p:nvSpPr>
          <p:cNvPr id="6" name="Rectangle 5"/>
          <p:cNvSpPr/>
          <p:nvPr/>
        </p:nvSpPr>
        <p:spPr>
          <a:xfrm>
            <a:off x="4905622" y="1980952"/>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Embarrassment</a:t>
            </a:r>
          </a:p>
        </p:txBody>
      </p:sp>
      <p:sp>
        <p:nvSpPr>
          <p:cNvPr id="7" name="Rectangle 6"/>
          <p:cNvSpPr/>
          <p:nvPr/>
        </p:nvSpPr>
        <p:spPr>
          <a:xfrm>
            <a:off x="2639616" y="4017966"/>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Fear of abuser</a:t>
            </a:r>
          </a:p>
        </p:txBody>
      </p:sp>
      <p:sp>
        <p:nvSpPr>
          <p:cNvPr id="8" name="Rectangle 7"/>
          <p:cNvSpPr/>
          <p:nvPr/>
        </p:nvSpPr>
        <p:spPr>
          <a:xfrm>
            <a:off x="4914404" y="4028786"/>
            <a:ext cx="1910458" cy="1848487"/>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Belief that they are to blame</a:t>
            </a:r>
          </a:p>
        </p:txBody>
      </p:sp>
      <p:sp>
        <p:nvSpPr>
          <p:cNvPr id="9" name="Rectangle 8"/>
          <p:cNvSpPr/>
          <p:nvPr/>
        </p:nvSpPr>
        <p:spPr>
          <a:xfrm>
            <a:off x="7156870" y="4017852"/>
            <a:ext cx="1910458" cy="185942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Negative past experiences of disclosing</a:t>
            </a:r>
          </a:p>
        </p:txBody>
      </p:sp>
      <p:sp>
        <p:nvSpPr>
          <p:cNvPr id="10" name="Rectangle 9"/>
          <p:cNvSpPr/>
          <p:nvPr/>
        </p:nvSpPr>
        <p:spPr>
          <a:xfrm>
            <a:off x="2639616" y="1980951"/>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Fear of consequences</a:t>
            </a:r>
          </a:p>
        </p:txBody>
      </p:sp>
    </p:spTree>
    <p:extLst>
      <p:ext uri="{BB962C8B-B14F-4D97-AF65-F5344CB8AC3E}">
        <p14:creationId xmlns:p14="http://schemas.microsoft.com/office/powerpoint/2010/main" val="38354428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normAutofit fontScale="90000"/>
          </a:bodyPr>
          <a:lstStyle/>
          <a:p>
            <a:br>
              <a:rPr lang="en-GB" b="1"/>
            </a:br>
            <a:r>
              <a:rPr lang="en-GB"/>
              <a:t>Barriers to adults responding appropriately to disclosures or noticing signs of abuse</a:t>
            </a:r>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37</a:t>
            </a:fld>
            <a:endParaRPr lang="en-GB"/>
          </a:p>
        </p:txBody>
      </p:sp>
      <p:sp>
        <p:nvSpPr>
          <p:cNvPr id="5" name="Rectangle 4"/>
          <p:cNvSpPr/>
          <p:nvPr/>
        </p:nvSpPr>
        <p:spPr>
          <a:xfrm>
            <a:off x="7156870" y="1980952"/>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Think someone else will deal with it</a:t>
            </a:r>
          </a:p>
        </p:txBody>
      </p:sp>
      <p:sp>
        <p:nvSpPr>
          <p:cNvPr id="6" name="Rectangle 5"/>
          <p:cNvSpPr/>
          <p:nvPr/>
        </p:nvSpPr>
        <p:spPr>
          <a:xfrm>
            <a:off x="4905622" y="1980952"/>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Don’t have time/resource to deal with problem</a:t>
            </a:r>
          </a:p>
        </p:txBody>
      </p:sp>
      <p:sp>
        <p:nvSpPr>
          <p:cNvPr id="7" name="Rectangle 6"/>
          <p:cNvSpPr/>
          <p:nvPr/>
        </p:nvSpPr>
        <p:spPr>
          <a:xfrm>
            <a:off x="2639616" y="4017966"/>
            <a:ext cx="1910458" cy="181310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Fear of not being believed</a:t>
            </a:r>
          </a:p>
        </p:txBody>
      </p:sp>
      <p:sp>
        <p:nvSpPr>
          <p:cNvPr id="8" name="Rectangle 7"/>
          <p:cNvSpPr/>
          <p:nvPr/>
        </p:nvSpPr>
        <p:spPr>
          <a:xfrm>
            <a:off x="4914404" y="4028786"/>
            <a:ext cx="1910458" cy="1848487"/>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Fear of consequences</a:t>
            </a:r>
          </a:p>
        </p:txBody>
      </p:sp>
      <p:sp>
        <p:nvSpPr>
          <p:cNvPr id="9" name="Rectangle 8"/>
          <p:cNvSpPr/>
          <p:nvPr/>
        </p:nvSpPr>
        <p:spPr>
          <a:xfrm>
            <a:off x="7156870" y="4017852"/>
            <a:ext cx="1910458" cy="1859421"/>
          </a:xfrm>
          <a:prstGeom prst="rect">
            <a:avLst/>
          </a:prstGeom>
          <a:solidFill>
            <a:schemeClr val="accent5">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Know the accused abuser personally</a:t>
            </a:r>
          </a:p>
        </p:txBody>
      </p:sp>
      <p:sp>
        <p:nvSpPr>
          <p:cNvPr id="10" name="Rectangle 9"/>
          <p:cNvSpPr/>
          <p:nvPr/>
        </p:nvSpPr>
        <p:spPr>
          <a:xfrm>
            <a:off x="2639616" y="1980951"/>
            <a:ext cx="1910458" cy="1813101"/>
          </a:xfrm>
          <a:prstGeom prst="rect">
            <a:avLst/>
          </a:prstGeom>
          <a:solidFill>
            <a:srgbClr val="66666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a:solidFill>
                  <a:schemeClr val="tx1"/>
                </a:solidFill>
              </a:rPr>
              <a:t>Don’t believe it is true</a:t>
            </a:r>
          </a:p>
        </p:txBody>
      </p:sp>
    </p:spTree>
    <p:extLst>
      <p:ext uri="{BB962C8B-B14F-4D97-AF65-F5344CB8AC3E}">
        <p14:creationId xmlns:p14="http://schemas.microsoft.com/office/powerpoint/2010/main" val="38551686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Reporting – How do you report?</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407368" y="1757326"/>
            <a:ext cx="11521279" cy="5200065"/>
          </a:xfrm>
        </p:spPr>
        <p:txBody>
          <a:bodyPr>
            <a:normAutofit fontScale="55000" lnSpcReduction="20000"/>
          </a:bodyPr>
          <a:lstStyle/>
          <a:p>
            <a:endParaRPr lang="en-GB" sz="3800">
              <a:solidFill>
                <a:schemeClr val="bg1">
                  <a:lumMod val="50000"/>
                </a:schemeClr>
              </a:solidFill>
            </a:endParaRPr>
          </a:p>
          <a:p>
            <a:pPr marL="285750" indent="-285750"/>
            <a:r>
              <a:rPr lang="en-GB" sz="3800"/>
              <a:t>You must report your concerns to the </a:t>
            </a:r>
            <a:r>
              <a:rPr lang="en-GB" sz="3800" b="1"/>
              <a:t>school teacher/manager of your activity. </a:t>
            </a:r>
            <a:r>
              <a:rPr lang="en-GB" sz="3800" b="1" u="sng"/>
              <a:t>Don’t assume someone else will!</a:t>
            </a:r>
          </a:p>
          <a:p>
            <a:pPr marL="285750" indent="-285750"/>
            <a:endParaRPr lang="en-GB" sz="3800" b="1" u="sng"/>
          </a:p>
          <a:p>
            <a:pPr marL="285750" indent="-285750"/>
            <a:r>
              <a:rPr lang="en-GB" sz="3800" b="1"/>
              <a:t>It is not your responsibility </a:t>
            </a:r>
            <a:r>
              <a:rPr lang="en-GB" sz="3800"/>
              <a:t>to decide if abuse has occurred or investigate concerns that you may have – report anything that raises concern.</a:t>
            </a:r>
          </a:p>
          <a:p>
            <a:pPr marL="285750" indent="-285750"/>
            <a:endParaRPr lang="en-GB" sz="3800"/>
          </a:p>
          <a:p>
            <a:pPr marL="285750" indent="-285750"/>
            <a:r>
              <a:rPr lang="en-GB" sz="3800"/>
              <a:t>Statutory responsibility lies with </a:t>
            </a:r>
            <a:r>
              <a:rPr lang="en-GB" sz="3800" b="1"/>
              <a:t>the school, Social Services Department and Area Child Protection Committee</a:t>
            </a:r>
            <a:endParaRPr lang="en-GB" sz="1900" b="1"/>
          </a:p>
          <a:p>
            <a:pPr marL="285750" indent="-285750"/>
            <a:endParaRPr lang="en-GB" sz="3800"/>
          </a:p>
          <a:p>
            <a:pPr marL="285750" indent="-285750"/>
            <a:r>
              <a:rPr lang="en-GB" sz="3800"/>
              <a:t>Treat the disclosure as confidential – do not speak to anyone else.</a:t>
            </a:r>
          </a:p>
          <a:p>
            <a:pPr marL="285750" indent="-285750"/>
            <a:endParaRPr lang="en-GB" sz="3800"/>
          </a:p>
          <a:p>
            <a:pPr marL="285750" indent="-285750"/>
            <a:r>
              <a:rPr lang="en-GB" sz="3800"/>
              <a:t>Report as soon as possible</a:t>
            </a:r>
          </a:p>
          <a:p>
            <a:pPr marL="285750" indent="-285750"/>
            <a:endParaRPr lang="en-GB" sz="3800"/>
          </a:p>
          <a:p>
            <a:pPr marL="285750" indent="-285750"/>
            <a:r>
              <a:rPr lang="en-GB" sz="3800"/>
              <a:t>Your department and the Outreach team are here to support you!</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38</a:t>
            </a:fld>
            <a:endParaRPr lang="en-GB"/>
          </a:p>
        </p:txBody>
      </p:sp>
    </p:spTree>
    <p:extLst>
      <p:ext uri="{BB962C8B-B14F-4D97-AF65-F5344CB8AC3E}">
        <p14:creationId xmlns:p14="http://schemas.microsoft.com/office/powerpoint/2010/main" val="752820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Summary</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fontScale="85000" lnSpcReduction="20000"/>
          </a:bodyPr>
          <a:lstStyle/>
          <a:p>
            <a:r>
              <a:rPr lang="en-GB" sz="2800">
                <a:solidFill>
                  <a:srgbClr val="000000"/>
                </a:solidFill>
              </a:rPr>
              <a:t>Always be publically open.</a:t>
            </a:r>
          </a:p>
          <a:p>
            <a:endParaRPr lang="en-GB" sz="2800">
              <a:solidFill>
                <a:srgbClr val="000000"/>
              </a:solidFill>
            </a:endParaRPr>
          </a:p>
          <a:p>
            <a:r>
              <a:rPr lang="en-GB" sz="2800">
                <a:solidFill>
                  <a:srgbClr val="000000"/>
                </a:solidFill>
              </a:rPr>
              <a:t>Never say you’ll keep it secret.</a:t>
            </a:r>
          </a:p>
          <a:p>
            <a:endParaRPr lang="en-GB" sz="2800">
              <a:solidFill>
                <a:srgbClr val="000000"/>
              </a:solidFill>
            </a:endParaRPr>
          </a:p>
          <a:p>
            <a:r>
              <a:rPr lang="en-GB" sz="2800">
                <a:solidFill>
                  <a:srgbClr val="000000"/>
                </a:solidFill>
              </a:rPr>
              <a:t>Respect the young person’s right to confidentiality.</a:t>
            </a:r>
          </a:p>
          <a:p>
            <a:endParaRPr lang="en-GB" sz="2800">
              <a:solidFill>
                <a:srgbClr val="000000"/>
              </a:solidFill>
            </a:endParaRPr>
          </a:p>
          <a:p>
            <a:r>
              <a:rPr lang="en-GB" sz="2800">
                <a:solidFill>
                  <a:srgbClr val="000000"/>
                </a:solidFill>
              </a:rPr>
              <a:t>Don’t feel under pressure to answer questions that you are uncomfortable with.</a:t>
            </a:r>
          </a:p>
          <a:p>
            <a:endParaRPr lang="en-GB" sz="2800">
              <a:solidFill>
                <a:srgbClr val="000000"/>
              </a:solidFill>
            </a:endParaRPr>
          </a:p>
          <a:p>
            <a:r>
              <a:rPr lang="en-GB" sz="2800">
                <a:solidFill>
                  <a:srgbClr val="000000"/>
                </a:solidFill>
              </a:rPr>
              <a:t>You aren’t responsible for disciplining young people.</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39</a:t>
            </a:fld>
            <a:endParaRPr lang="en-GB"/>
          </a:p>
        </p:txBody>
      </p:sp>
    </p:spTree>
    <p:extLst>
      <p:ext uri="{BB962C8B-B14F-4D97-AF65-F5344CB8AC3E}">
        <p14:creationId xmlns:p14="http://schemas.microsoft.com/office/powerpoint/2010/main" val="266339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True or false?</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783773" y="2313991"/>
            <a:ext cx="6104315" cy="3862971"/>
          </a:xfrm>
        </p:spPr>
        <p:txBody>
          <a:bodyPr/>
          <a:lstStyle/>
          <a:p>
            <a:pPr marL="0" indent="0">
              <a:buNone/>
            </a:pPr>
            <a:r>
              <a:rPr lang="en-GB" sz="3200"/>
              <a:t>Please complete the questionnaire by following the link in the chat or by scanning this code with your phone.</a:t>
            </a:r>
            <a:endParaRPr lang="en-GB" sz="1600"/>
          </a:p>
          <a:p>
            <a:pPr marL="0" indent="0">
              <a:buNone/>
            </a:pPr>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4</a:t>
            </a:fld>
            <a:endParaRPr lang="en-GB"/>
          </a:p>
        </p:txBody>
      </p:sp>
      <p:pic>
        <p:nvPicPr>
          <p:cNvPr id="5" name="Picture 4" title="QR code for questionnai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3086" y="1700019"/>
            <a:ext cx="4541490" cy="4541490"/>
          </a:xfrm>
          <a:prstGeom prst="rect">
            <a:avLst/>
          </a:prstGeom>
        </p:spPr>
      </p:pic>
    </p:spTree>
    <p:extLst>
      <p:ext uri="{BB962C8B-B14F-4D97-AF65-F5344CB8AC3E}">
        <p14:creationId xmlns:p14="http://schemas.microsoft.com/office/powerpoint/2010/main" val="24112642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40</a:t>
            </a:fld>
            <a:endParaRPr lang="en-GB"/>
          </a:p>
        </p:txBody>
      </p:sp>
      <p:sp>
        <p:nvSpPr>
          <p:cNvPr id="5" name="Title 1"/>
          <p:cNvSpPr txBox="1">
            <a:spLocks/>
          </p:cNvSpPr>
          <p:nvPr/>
        </p:nvSpPr>
        <p:spPr>
          <a:xfrm>
            <a:off x="551384" y="25602"/>
            <a:ext cx="9025003" cy="1152128"/>
          </a:xfrm>
          <a:prstGeom prst="rect">
            <a:avLst/>
          </a:prstGeom>
        </p:spPr>
        <p:txBody>
          <a:bodyPr vert="horz" lIns="91440" tIns="45720" rIns="91440" bIns="45720" rtlCol="0" anchor="ctr">
            <a:normAutofit fontScale="97500"/>
          </a:bodyPr>
          <a:lstStyle>
            <a:lvl1pPr algn="l" defTabSz="914400" rtl="0" eaLnBrk="1" latinLnBrk="0" hangingPunct="1">
              <a:lnSpc>
                <a:spcPts val="3470"/>
              </a:lnSpc>
              <a:spcBef>
                <a:spcPts val="750"/>
              </a:spcBef>
              <a:buNone/>
              <a:defRPr sz="3600" kern="1200">
                <a:solidFill>
                  <a:srgbClr val="B5121B"/>
                </a:solidFill>
                <a:latin typeface="Calibri" panose="020F0502020204030204" pitchFamily="34" charset="0"/>
                <a:ea typeface="+mj-ea"/>
                <a:cs typeface="Calibri" panose="020F0502020204030204" pitchFamily="34" charset="0"/>
              </a:defRPr>
            </a:lvl1pPr>
          </a:lstStyle>
          <a:p>
            <a:br>
              <a:rPr lang="en-US">
                <a:latin typeface="Calibri" pitchFamily="80" charset="0"/>
              </a:rPr>
            </a:br>
            <a:r>
              <a:rPr lang="en-US" b="1">
                <a:latin typeface="Calibri" pitchFamily="80" charset="0"/>
              </a:rPr>
              <a:t>What we will ask you to do…</a:t>
            </a:r>
            <a:endParaRPr lang="en-GB" b="1"/>
          </a:p>
        </p:txBody>
      </p:sp>
      <p:sp>
        <p:nvSpPr>
          <p:cNvPr id="6" name="Subtitle 1"/>
          <p:cNvSpPr txBox="1">
            <a:spLocks/>
          </p:cNvSpPr>
          <p:nvPr/>
        </p:nvSpPr>
        <p:spPr>
          <a:xfrm>
            <a:off x="740278" y="2204864"/>
            <a:ext cx="8568952" cy="1762545"/>
          </a:xfrm>
          <a:prstGeom prst="rect">
            <a:avLst/>
          </a:prstGeom>
        </p:spPr>
        <p:txBody>
          <a:bodyPr lIns="91440" tIns="45720" rIns="91440" bIns="45720" anchor="t"/>
          <a:lstStyle/>
          <a:p>
            <a:pPr marL="514350" indent="-514350">
              <a:buFont typeface="+mj-lt"/>
              <a:buAutoNum type="arabicPeriod"/>
            </a:pPr>
            <a:r>
              <a:rPr lang="en-US" sz="2800" b="1">
                <a:latin typeface="Calibri"/>
                <a:cs typeface="Calibri"/>
              </a:rPr>
              <a:t>Recognise</a:t>
            </a:r>
            <a:endParaRPr lang="en-US" sz="2800" b="1">
              <a:latin typeface="Calibri" pitchFamily="80" charset="0"/>
            </a:endParaRPr>
          </a:p>
          <a:p>
            <a:endParaRPr lang="en-US" sz="2800" b="1">
              <a:latin typeface="Calibri" pitchFamily="80" charset="0"/>
            </a:endParaRPr>
          </a:p>
          <a:p>
            <a:r>
              <a:rPr lang="en-US" sz="2800" b="1">
                <a:latin typeface="Calibri"/>
                <a:cs typeface="Calibri"/>
              </a:rPr>
              <a:t>2. Respond</a:t>
            </a:r>
          </a:p>
          <a:p>
            <a:endParaRPr lang="en-US" sz="2800" b="1">
              <a:latin typeface="Calibri" pitchFamily="80" charset="0"/>
            </a:endParaRPr>
          </a:p>
          <a:p>
            <a:r>
              <a:rPr lang="en-US" sz="2800" b="1">
                <a:latin typeface="Calibri"/>
                <a:cs typeface="Calibri"/>
              </a:rPr>
              <a:t>3. Record</a:t>
            </a:r>
          </a:p>
          <a:p>
            <a:endParaRPr lang="en-US" sz="2800" b="1">
              <a:latin typeface="Calibri" pitchFamily="80" charset="0"/>
            </a:endParaRPr>
          </a:p>
          <a:p>
            <a:r>
              <a:rPr lang="en-US" sz="2800" b="1">
                <a:latin typeface="Calibri"/>
                <a:cs typeface="Calibri"/>
              </a:rPr>
              <a:t>4. Report</a:t>
            </a:r>
          </a:p>
          <a:p>
            <a:pPr marL="514350" indent="-514350">
              <a:buFont typeface="+mj-lt"/>
              <a:buAutoNum type="arabicPeriod"/>
            </a:pPr>
            <a:endParaRPr lang="en-US" sz="2800" b="1">
              <a:solidFill>
                <a:srgbClr val="666666"/>
              </a:solidFill>
              <a:latin typeface="Calibri" pitchFamily="80" charset="0"/>
            </a:endParaRPr>
          </a:p>
          <a:p>
            <a:pPr marL="356870" indent="-356870"/>
            <a:r>
              <a:rPr lang="en-US" sz="2800">
                <a:latin typeface="Calibri"/>
                <a:cs typeface="Calibri"/>
              </a:rPr>
              <a:t>It is everyone’s responsibility to protect children, but not</a:t>
            </a:r>
          </a:p>
          <a:p>
            <a:pPr marL="356870" indent="-356870"/>
            <a:r>
              <a:rPr lang="en-US" sz="2800">
                <a:latin typeface="Calibri"/>
                <a:cs typeface="Calibri"/>
              </a:rPr>
              <a:t>everyone’s role is the same.</a:t>
            </a:r>
          </a:p>
        </p:txBody>
      </p:sp>
      <p:pic>
        <p:nvPicPr>
          <p:cNvPr id="7" name="Picture 3" descr="Decorative image of a pencil ticking off boxes." title="Decorative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7972" y="2420888"/>
            <a:ext cx="3834172" cy="2875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319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Child Protection Officers</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lstStyle/>
          <a:p>
            <a:pPr marL="0" indent="0">
              <a:buNone/>
            </a:pPr>
            <a:r>
              <a:rPr lang="en-GB" sz="2800"/>
              <a:t>If you have any questions please get in touch:</a:t>
            </a:r>
          </a:p>
          <a:p>
            <a:endParaRPr lang="en-GB" sz="2800"/>
          </a:p>
          <a:p>
            <a:pPr marL="0" indent="0">
              <a:buNone/>
            </a:pPr>
            <a:r>
              <a:rPr lang="en-GB" sz="2800"/>
              <a:t>Leanne Bates, Head of Widening Access &amp; Outreach</a:t>
            </a:r>
          </a:p>
          <a:p>
            <a:pPr marL="0" indent="0">
              <a:buNone/>
            </a:pPr>
            <a:r>
              <a:rPr lang="en-GB" sz="2800" b="1">
                <a:solidFill>
                  <a:srgbClr val="000000"/>
                </a:solidFill>
                <a:hlinkClick r:id="rId2"/>
              </a:rPr>
              <a:t>l.taher-bates@lancaster.ac.uk</a:t>
            </a:r>
            <a:r>
              <a:rPr lang="en-GB" sz="2800" b="1">
                <a:solidFill>
                  <a:srgbClr val="000000"/>
                </a:solidFill>
              </a:rPr>
              <a:t> </a:t>
            </a:r>
          </a:p>
          <a:p>
            <a:endParaRPr lang="en-GB" sz="2800"/>
          </a:p>
          <a:p>
            <a:pPr marL="0" indent="0">
              <a:buNone/>
            </a:pPr>
            <a:r>
              <a:rPr lang="en-GB" sz="2800"/>
              <a:t>Carla Lockwood, Outreach Operations Manager</a:t>
            </a:r>
          </a:p>
          <a:p>
            <a:pPr marL="0" indent="0">
              <a:buNone/>
            </a:pPr>
            <a:r>
              <a:rPr lang="en-GB" sz="2800" b="1">
                <a:hlinkClick r:id="rId3"/>
              </a:rPr>
              <a:t>c.lockwood@lancaster.ac.uk</a:t>
            </a:r>
            <a:r>
              <a:rPr lang="en-GB" sz="2800" b="1"/>
              <a:t> </a:t>
            </a:r>
          </a:p>
          <a:p>
            <a:endParaRPr lang="en-GB" sz="1200"/>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41</a:t>
            </a:fld>
            <a:endParaRPr lang="en-GB"/>
          </a:p>
        </p:txBody>
      </p:sp>
    </p:spTree>
    <p:extLst>
      <p:ext uri="{BB962C8B-B14F-4D97-AF65-F5344CB8AC3E}">
        <p14:creationId xmlns:p14="http://schemas.microsoft.com/office/powerpoint/2010/main" val="23272917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latin typeface="Calibri"/>
                <a:cs typeface="Calibri"/>
              </a:rPr>
              <a:t>Scenario when working with young people</a:t>
            </a:r>
            <a:endParaRPr lang="en-GB"/>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1127448" y="2412574"/>
            <a:ext cx="9808029" cy="3862971"/>
          </a:xfrm>
        </p:spPr>
        <p:txBody>
          <a:bodyPr/>
          <a:lstStyle/>
          <a:p>
            <a:pPr marL="0" indent="0" algn="ctr">
              <a:buNone/>
            </a:pPr>
            <a:r>
              <a:rPr lang="en-GB" sz="2800"/>
              <a:t>You are working with a small group of students online and they are all really quiet and seem unwilling to answer questions that you pose to the group. </a:t>
            </a:r>
          </a:p>
          <a:p>
            <a:endParaRPr lang="en-GB" sz="2800">
              <a:solidFill>
                <a:schemeClr val="bg1">
                  <a:lumMod val="50000"/>
                </a:schemeClr>
              </a:solidFill>
            </a:endParaRPr>
          </a:p>
          <a:p>
            <a:pPr marL="0" indent="0">
              <a:buNone/>
            </a:pPr>
            <a:endParaRPr lang="en-GB" sz="2800">
              <a:solidFill>
                <a:schemeClr val="bg1">
                  <a:lumMod val="50000"/>
                </a:schemeClr>
              </a:solidFill>
            </a:endParaRPr>
          </a:p>
          <a:p>
            <a:pPr marL="0" indent="0" algn="ctr">
              <a:buNone/>
            </a:pPr>
            <a:r>
              <a:rPr lang="en-GB" sz="2800" b="1">
                <a:latin typeface="Calibri (Body)"/>
              </a:rPr>
              <a:t>How do you approach this scenario? </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42</a:t>
            </a:fld>
            <a:endParaRPr lang="en-GB"/>
          </a:p>
        </p:txBody>
      </p:sp>
    </p:spTree>
    <p:extLst>
      <p:ext uri="{BB962C8B-B14F-4D97-AF65-F5344CB8AC3E}">
        <p14:creationId xmlns:p14="http://schemas.microsoft.com/office/powerpoint/2010/main" val="11779835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Scenario!</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783773" y="2313991"/>
            <a:ext cx="10640819" cy="3862971"/>
          </a:xfrm>
        </p:spPr>
        <p:txBody>
          <a:bodyPr/>
          <a:lstStyle/>
          <a:p>
            <a:pPr marL="0" indent="0">
              <a:buNone/>
            </a:pPr>
            <a:endParaRPr lang="en-GB" sz="3200"/>
          </a:p>
          <a:p>
            <a:pPr marL="0" indent="0" algn="ctr">
              <a:buNone/>
            </a:pPr>
            <a:r>
              <a:rPr lang="en-GB" sz="2800"/>
              <a:t>You are delivering a session to a class of students and one of them is being really rowdy and disruptive. It’s affecting the work of the other students. </a:t>
            </a:r>
          </a:p>
          <a:p>
            <a:pPr marL="0" indent="0" algn="ctr">
              <a:buNone/>
            </a:pPr>
            <a:endParaRPr lang="en-GB" sz="2800" b="1"/>
          </a:p>
          <a:p>
            <a:pPr marL="0" indent="0" algn="ctr">
              <a:buNone/>
            </a:pPr>
            <a:r>
              <a:rPr lang="en-GB" sz="2800" b="1">
                <a:latin typeface="Calibri (Body)"/>
              </a:rPr>
              <a:t>How do you approach this scenario? </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43</a:t>
            </a:fld>
            <a:endParaRPr lang="en-GB"/>
          </a:p>
        </p:txBody>
      </p:sp>
    </p:spTree>
    <p:extLst>
      <p:ext uri="{BB962C8B-B14F-4D97-AF65-F5344CB8AC3E}">
        <p14:creationId xmlns:p14="http://schemas.microsoft.com/office/powerpoint/2010/main" val="13099413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Scenario!</a:t>
            </a:r>
          </a:p>
        </p:txBody>
      </p:sp>
      <p:sp>
        <p:nvSpPr>
          <p:cNvPr id="3" name="Content Placeholder 2"/>
          <p:cNvSpPr>
            <a:spLocks noGrp="1"/>
          </p:cNvSpPr>
          <p:nvPr>
            <p:ph idx="1"/>
          </p:nvPr>
        </p:nvSpPr>
        <p:spPr>
          <a:xfrm>
            <a:off x="783773" y="2313991"/>
            <a:ext cx="10914485" cy="3862971"/>
          </a:xfrm>
        </p:spPr>
        <p:txBody>
          <a:bodyPr/>
          <a:lstStyle/>
          <a:p>
            <a:pPr marL="0" indent="0">
              <a:buNone/>
            </a:pPr>
            <a:endParaRPr lang="en-GB" sz="3200"/>
          </a:p>
          <a:p>
            <a:pPr marL="0" indent="0" algn="ctr">
              <a:buNone/>
            </a:pPr>
            <a:r>
              <a:rPr lang="en-GB"/>
              <a:t>A student leaves the session to go to the toilet, but after 10 minutes they still haven’t returned and you are concerned about them.</a:t>
            </a:r>
          </a:p>
          <a:p>
            <a:pPr marL="0" indent="0">
              <a:buNone/>
            </a:pPr>
            <a:endParaRPr lang="en-GB"/>
          </a:p>
          <a:p>
            <a:pPr marL="0" indent="0" algn="ctr">
              <a:buNone/>
            </a:pPr>
            <a:r>
              <a:rPr lang="en-GB" b="1">
                <a:latin typeface="Calibri (Body)"/>
              </a:rPr>
              <a:t>How do you approach this scenario? </a:t>
            </a:r>
          </a:p>
          <a:p>
            <a:endParaRPr lang="en-GB"/>
          </a:p>
        </p:txBody>
      </p:sp>
      <p:sp>
        <p:nvSpPr>
          <p:cNvPr id="4" name="Slide Number Placeholder 3"/>
          <p:cNvSpPr>
            <a:spLocks noGrp="1"/>
          </p:cNvSpPr>
          <p:nvPr>
            <p:ph type="sldNum" sz="quarter" idx="4"/>
          </p:nvPr>
        </p:nvSpPr>
        <p:spPr/>
        <p:txBody>
          <a:bodyPr/>
          <a:lstStyle/>
          <a:p>
            <a:fld id="{6998E55D-8E2A-4AFE-A61C-B5DBBB7761E7}" type="slidenum">
              <a:rPr lang="en-GB" smtClean="0"/>
              <a:pPr/>
              <a:t>44</a:t>
            </a:fld>
            <a:endParaRPr lang="en-GB"/>
          </a:p>
        </p:txBody>
      </p:sp>
    </p:spTree>
    <p:extLst>
      <p:ext uri="{BB962C8B-B14F-4D97-AF65-F5344CB8AC3E}">
        <p14:creationId xmlns:p14="http://schemas.microsoft.com/office/powerpoint/2010/main" val="16803971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Thank you for listening!</a:t>
            </a:r>
          </a:p>
        </p:txBody>
      </p:sp>
      <p:sp>
        <p:nvSpPr>
          <p:cNvPr id="3" name="Content Placeholder 2"/>
          <p:cNvSpPr>
            <a:spLocks noGrp="1"/>
          </p:cNvSpPr>
          <p:nvPr>
            <p:ph idx="1"/>
          </p:nvPr>
        </p:nvSpPr>
        <p:spPr>
          <a:xfrm>
            <a:off x="783773" y="2412574"/>
            <a:ext cx="9808029" cy="3862971"/>
          </a:xfrm>
        </p:spPr>
        <p:txBody>
          <a:bodyPr/>
          <a:lstStyle/>
          <a:p>
            <a:pPr marL="0" indent="0">
              <a:buNone/>
            </a:pPr>
            <a:r>
              <a:rPr lang="en-GB"/>
              <a:t>Any questions?</a:t>
            </a:r>
          </a:p>
        </p:txBody>
      </p:sp>
      <p:sp>
        <p:nvSpPr>
          <p:cNvPr id="4" name="Slide Number Placeholder 3"/>
          <p:cNvSpPr>
            <a:spLocks noGrp="1"/>
          </p:cNvSpPr>
          <p:nvPr>
            <p:ph type="sldNum" sz="quarter" idx="4"/>
          </p:nvPr>
        </p:nvSpPr>
        <p:spPr/>
        <p:txBody>
          <a:bodyPr/>
          <a:lstStyle/>
          <a:p>
            <a:fld id="{6998E55D-8E2A-4AFE-A61C-B5DBBB7761E7}" type="slidenum">
              <a:rPr lang="en-GB" smtClean="0"/>
              <a:pPr/>
              <a:t>45</a:t>
            </a:fld>
            <a:endParaRPr lang="en-GB"/>
          </a:p>
        </p:txBody>
      </p:sp>
    </p:spTree>
    <p:extLst>
      <p:ext uri="{BB962C8B-B14F-4D97-AF65-F5344CB8AC3E}">
        <p14:creationId xmlns:p14="http://schemas.microsoft.com/office/powerpoint/2010/main" val="2571583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BC78E2F-1C5D-4BD5-B140-880A8448E154}"/>
              </a:ext>
            </a:extLst>
          </p:cNvPr>
          <p:cNvSpPr>
            <a:spLocks noGrp="1"/>
          </p:cNvSpPr>
          <p:nvPr>
            <p:ph type="title"/>
          </p:nvPr>
        </p:nvSpPr>
        <p:spPr/>
        <p:txBody>
          <a:bodyPr/>
          <a:lstStyle/>
          <a:p>
            <a:r>
              <a:rPr lang="en-GB"/>
              <a:t>Historical Abuse Cases</a:t>
            </a:r>
          </a:p>
        </p:txBody>
      </p:sp>
      <p:sp>
        <p:nvSpPr>
          <p:cNvPr id="2" name="Slide Number Placeholder 1">
            <a:extLst>
              <a:ext uri="{FF2B5EF4-FFF2-40B4-BE49-F238E27FC236}">
                <a16:creationId xmlns:a16="http://schemas.microsoft.com/office/drawing/2014/main" id="{F528468F-694B-44A3-B3E8-AEC28ACF486D}"/>
              </a:ext>
            </a:extLst>
          </p:cNvPr>
          <p:cNvSpPr>
            <a:spLocks noGrp="1"/>
          </p:cNvSpPr>
          <p:nvPr>
            <p:ph type="sldNum" sz="quarter" idx="4"/>
          </p:nvPr>
        </p:nvSpPr>
        <p:spPr>
          <a:xfrm>
            <a:off x="8899072" y="6158300"/>
            <a:ext cx="2743200" cy="365125"/>
          </a:xfrm>
          <a:prstGeom prst="rect">
            <a:avLst/>
          </a:prstGeom>
        </p:spPr>
        <p:txBody>
          <a:bodyPr/>
          <a:lstStyle/>
          <a:p>
            <a:fld id="{6998E55D-8E2A-4AFE-A61C-B5DBBB7761E7}" type="slidenum">
              <a:rPr lang="en-GB" smtClean="0"/>
              <a:pPr/>
              <a:t>5</a:t>
            </a:fld>
            <a:endParaRPr lang="en-GB"/>
          </a:p>
        </p:txBody>
      </p:sp>
      <p:pic>
        <p:nvPicPr>
          <p:cNvPr id="8" name="Picture 2" descr="A colour photograph of a young toddler called Peter Connnelly. He is a White blonde child and is wearing a blue top. " title="Peter Connelly (Baby P)"/>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665"/>
          <a:stretch/>
        </p:blipFill>
        <p:spPr bwMode="auto">
          <a:xfrm>
            <a:off x="7833094" y="2133718"/>
            <a:ext cx="2422979" cy="368341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080895" y="5927467"/>
            <a:ext cx="2592288" cy="461665"/>
          </a:xfrm>
          <a:prstGeom prst="rect">
            <a:avLst/>
          </a:prstGeom>
          <a:noFill/>
        </p:spPr>
        <p:txBody>
          <a:bodyPr wrap="square" rtlCol="0">
            <a:spAutoFit/>
          </a:bodyPr>
          <a:lstStyle/>
          <a:p>
            <a:pPr algn="ctr"/>
            <a:r>
              <a:rPr lang="en-GB" sz="2400"/>
              <a:t>Maria Colwell</a:t>
            </a:r>
          </a:p>
        </p:txBody>
      </p:sp>
      <p:sp>
        <p:nvSpPr>
          <p:cNvPr id="10" name="TextBox 9"/>
          <p:cNvSpPr txBox="1"/>
          <p:nvPr/>
        </p:nvSpPr>
        <p:spPr>
          <a:xfrm>
            <a:off x="4562591" y="5975290"/>
            <a:ext cx="2334508" cy="461665"/>
          </a:xfrm>
          <a:prstGeom prst="rect">
            <a:avLst/>
          </a:prstGeom>
          <a:noFill/>
        </p:spPr>
        <p:txBody>
          <a:bodyPr wrap="square" rtlCol="0">
            <a:spAutoFit/>
          </a:bodyPr>
          <a:lstStyle/>
          <a:p>
            <a:pPr algn="ctr"/>
            <a:r>
              <a:rPr lang="en-GB" sz="2400"/>
              <a:t>Victoria </a:t>
            </a:r>
            <a:r>
              <a:rPr lang="en-GB" sz="2400" err="1"/>
              <a:t>Climbié</a:t>
            </a:r>
            <a:endParaRPr lang="en-GB" sz="2400"/>
          </a:p>
        </p:txBody>
      </p:sp>
      <p:sp>
        <p:nvSpPr>
          <p:cNvPr id="11" name="TextBox 10"/>
          <p:cNvSpPr txBox="1"/>
          <p:nvPr/>
        </p:nvSpPr>
        <p:spPr>
          <a:xfrm>
            <a:off x="7680176" y="5977982"/>
            <a:ext cx="3172169" cy="461665"/>
          </a:xfrm>
          <a:prstGeom prst="rect">
            <a:avLst/>
          </a:prstGeom>
          <a:noFill/>
        </p:spPr>
        <p:txBody>
          <a:bodyPr wrap="square" rtlCol="0">
            <a:spAutoFit/>
          </a:bodyPr>
          <a:lstStyle/>
          <a:p>
            <a:pPr algn="ctr"/>
            <a:r>
              <a:rPr lang="en-GB" sz="2400"/>
              <a:t>Peter Connelly (Baby P)</a:t>
            </a:r>
          </a:p>
        </p:txBody>
      </p:sp>
      <p:pic>
        <p:nvPicPr>
          <p:cNvPr id="12" name="Picture 2" descr="A colour photograph of a young child called Victoria Climbie who is smiling at the camera. She is a Black child wearing a red top. " title="Victoria Climbi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1024"/>
          <a:stretch/>
        </p:blipFill>
        <p:spPr bwMode="auto">
          <a:xfrm>
            <a:off x="4562591" y="2148725"/>
            <a:ext cx="2385734" cy="36534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black and white photograph of a child called Maria Colwell. She is a white child with dark hair and is wearing a patterned top. " title="Maria Colwell"/>
          <p:cNvPicPr>
            <a:picLocks noChangeAspect="1"/>
          </p:cNvPicPr>
          <p:nvPr/>
        </p:nvPicPr>
        <p:blipFill rotWithShape="1">
          <a:blip r:embed="rId4"/>
          <a:srcRect l="30313" t="45553" r="52191" b="8377"/>
          <a:stretch/>
        </p:blipFill>
        <p:spPr>
          <a:xfrm>
            <a:off x="1090700" y="2105106"/>
            <a:ext cx="2614363" cy="3656986"/>
          </a:xfrm>
          <a:prstGeom prst="rect">
            <a:avLst/>
          </a:prstGeom>
        </p:spPr>
      </p:pic>
    </p:spTree>
    <p:extLst>
      <p:ext uri="{BB962C8B-B14F-4D97-AF65-F5344CB8AC3E}">
        <p14:creationId xmlns:p14="http://schemas.microsoft.com/office/powerpoint/2010/main" val="450678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a:xfrm>
            <a:off x="705000" y="404664"/>
            <a:ext cx="8250058" cy="1224153"/>
          </a:xfrm>
        </p:spPr>
        <p:txBody>
          <a:bodyPr/>
          <a:lstStyle/>
          <a:p>
            <a:br>
              <a:rPr lang="en-US">
                <a:solidFill>
                  <a:schemeClr val="tx1"/>
                </a:solidFill>
                <a:latin typeface="Calibri" pitchFamily="80" charset="0"/>
              </a:rPr>
            </a:br>
            <a:r>
              <a:rPr lang="en-US">
                <a:latin typeface="Calibri" pitchFamily="80" charset="0"/>
              </a:rPr>
              <a:t>Our </a:t>
            </a:r>
            <a:r>
              <a:rPr lang="en-US" err="1">
                <a:latin typeface="Calibri" pitchFamily="80" charset="0"/>
              </a:rPr>
              <a:t>organisational</a:t>
            </a:r>
            <a:r>
              <a:rPr lang="en-US">
                <a:latin typeface="Calibri" pitchFamily="80" charset="0"/>
              </a:rPr>
              <a:t> needs</a:t>
            </a:r>
            <a:endParaRPr lang="en-GB"/>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783773" y="2132856"/>
            <a:ext cx="9808029" cy="3862971"/>
          </a:xfrm>
        </p:spPr>
        <p:txBody>
          <a:bodyPr>
            <a:normAutofit fontScale="92500" lnSpcReduction="20000"/>
          </a:bodyPr>
          <a:lstStyle/>
          <a:p>
            <a:pPr marL="0" indent="0">
              <a:buNone/>
            </a:pPr>
            <a:r>
              <a:rPr lang="en-US" sz="2800">
                <a:latin typeface="Calibri" pitchFamily="80" charset="0"/>
              </a:rPr>
              <a:t>The </a:t>
            </a:r>
            <a:r>
              <a:rPr lang="en-US" sz="2800" b="1">
                <a:latin typeface="Calibri" pitchFamily="80" charset="0"/>
              </a:rPr>
              <a:t>Education Act 2002 </a:t>
            </a:r>
            <a:r>
              <a:rPr lang="en-US" sz="2800">
                <a:latin typeface="Calibri" pitchFamily="80" charset="0"/>
              </a:rPr>
              <a:t>makes following child protection procedures a </a:t>
            </a:r>
            <a:r>
              <a:rPr lang="en-US" sz="2800" b="1">
                <a:latin typeface="Calibri" pitchFamily="80" charset="0"/>
              </a:rPr>
              <a:t>legal requirement </a:t>
            </a:r>
            <a:r>
              <a:rPr lang="en-US" sz="2800">
                <a:latin typeface="Calibri" pitchFamily="80" charset="0"/>
              </a:rPr>
              <a:t>for everyone working with young people.</a:t>
            </a:r>
          </a:p>
          <a:p>
            <a:pPr marL="0" indent="0">
              <a:buNone/>
            </a:pPr>
            <a:endParaRPr lang="en-US" sz="1000">
              <a:latin typeface="Calibri" pitchFamily="80" charset="0"/>
            </a:endParaRPr>
          </a:p>
          <a:p>
            <a:r>
              <a:rPr lang="en-US" sz="2800" b="1">
                <a:latin typeface="Calibri" pitchFamily="80" charset="0"/>
              </a:rPr>
              <a:t>1 in 6 </a:t>
            </a:r>
            <a:r>
              <a:rPr lang="en-US" sz="2800">
                <a:latin typeface="Calibri" pitchFamily="80" charset="0"/>
              </a:rPr>
              <a:t>children are suffering some kind of </a:t>
            </a:r>
            <a:r>
              <a:rPr lang="en-US" sz="2800" b="1">
                <a:latin typeface="Calibri" pitchFamily="80" charset="0"/>
              </a:rPr>
              <a:t>abuse or mistreatment</a:t>
            </a:r>
          </a:p>
          <a:p>
            <a:pPr marL="0" indent="0">
              <a:buNone/>
            </a:pPr>
            <a:endParaRPr lang="en-US" sz="2800" b="1">
              <a:latin typeface="Calibri" pitchFamily="80" charset="0"/>
            </a:endParaRPr>
          </a:p>
          <a:p>
            <a:r>
              <a:rPr lang="en-US" sz="2800">
                <a:latin typeface="Calibri" pitchFamily="80" charset="0"/>
              </a:rPr>
              <a:t>25 is the age when a young person’s ‘ thinking brain’ is fully functional. Until this point they are </a:t>
            </a:r>
            <a:r>
              <a:rPr lang="en-US" sz="2800" b="1">
                <a:latin typeface="Calibri" pitchFamily="80" charset="0"/>
              </a:rPr>
              <a:t>emotional beings </a:t>
            </a:r>
            <a:r>
              <a:rPr lang="en-US" sz="2800">
                <a:latin typeface="Calibri" pitchFamily="80" charset="0"/>
              </a:rPr>
              <a:t>who take risks</a:t>
            </a:r>
          </a:p>
          <a:p>
            <a:pPr marL="0" indent="0">
              <a:buNone/>
            </a:pPr>
            <a:endParaRPr lang="en-US" sz="2800">
              <a:latin typeface="Calibri" pitchFamily="80" charset="0"/>
            </a:endParaRPr>
          </a:p>
          <a:p>
            <a:r>
              <a:rPr lang="en-US" sz="2800">
                <a:latin typeface="Calibri" pitchFamily="80" charset="0"/>
              </a:rPr>
              <a:t>We all have a responsibility to</a:t>
            </a:r>
            <a:r>
              <a:rPr lang="en-US" sz="2800" b="1">
                <a:latin typeface="Calibri" pitchFamily="80" charset="0"/>
              </a:rPr>
              <a:t> protect children in our care and to promote an inclusive environment</a:t>
            </a:r>
            <a:r>
              <a:rPr lang="en-US" sz="2800">
                <a:latin typeface="Calibri" pitchFamily="80" charset="0"/>
              </a:rPr>
              <a:t>, incorporating openness and transparency</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6</a:t>
            </a:fld>
            <a:endParaRPr lang="en-GB"/>
          </a:p>
        </p:txBody>
      </p:sp>
    </p:spTree>
    <p:extLst>
      <p:ext uri="{BB962C8B-B14F-4D97-AF65-F5344CB8AC3E}">
        <p14:creationId xmlns:p14="http://schemas.microsoft.com/office/powerpoint/2010/main" val="4033892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Laws</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a:xfrm>
            <a:off x="799286" y="2230012"/>
            <a:ext cx="10481290" cy="3862971"/>
          </a:xfrm>
        </p:spPr>
        <p:txBody>
          <a:bodyPr>
            <a:normAutofit fontScale="92500" lnSpcReduction="20000"/>
          </a:bodyPr>
          <a:lstStyle/>
          <a:p>
            <a:pPr marL="0" indent="0">
              <a:buNone/>
            </a:pPr>
            <a:r>
              <a:rPr lang="en-GB" sz="3000"/>
              <a:t>Every area of the UK has its own laws - we are focussing on England.</a:t>
            </a:r>
          </a:p>
          <a:p>
            <a:pPr marL="0" indent="0">
              <a:buNone/>
            </a:pPr>
            <a:r>
              <a:rPr lang="en-GB" sz="3000"/>
              <a:t>These cover:</a:t>
            </a:r>
          </a:p>
          <a:p>
            <a:pPr marL="0" indent="0">
              <a:buNone/>
            </a:pPr>
            <a:endParaRPr lang="en-GB" sz="4800"/>
          </a:p>
          <a:p>
            <a:r>
              <a:rPr lang="en-GB" sz="3000"/>
              <a:t>	Child Protection</a:t>
            </a:r>
          </a:p>
          <a:p>
            <a:r>
              <a:rPr lang="en-GB" sz="3000"/>
              <a:t>	Criminal Law such as grooming or assault</a:t>
            </a:r>
          </a:p>
          <a:p>
            <a:r>
              <a:rPr lang="en-GB" sz="3000"/>
              <a:t>	Safe recruitment procedures</a:t>
            </a:r>
          </a:p>
          <a:p>
            <a:r>
              <a:rPr lang="en-GB" sz="3000"/>
              <a:t>	The Children’s Act 2004</a:t>
            </a:r>
          </a:p>
          <a:p>
            <a:r>
              <a:rPr lang="en-GB" sz="3000"/>
              <a:t>	Working Together to Safeguard Children 2013</a:t>
            </a:r>
          </a:p>
          <a:p>
            <a:pPr marL="0" indent="0">
              <a:buNone/>
            </a:pPr>
            <a:endParaRPr lang="en-GB" sz="2800"/>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7</a:t>
            </a:fld>
            <a:endParaRPr lang="en-GB"/>
          </a:p>
        </p:txBody>
      </p:sp>
    </p:spTree>
    <p:extLst>
      <p:ext uri="{BB962C8B-B14F-4D97-AF65-F5344CB8AC3E}">
        <p14:creationId xmlns:p14="http://schemas.microsoft.com/office/powerpoint/2010/main" val="1135860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lstStyle/>
          <a:p>
            <a:r>
              <a:rPr lang="en-GB"/>
              <a:t>We follow England’s definition of a child:</a:t>
            </a:r>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lstStyle/>
          <a:p>
            <a:pPr marL="0" indent="0" algn="ctr">
              <a:buNone/>
            </a:pPr>
            <a:endParaRPr lang="en-GB" sz="2800"/>
          </a:p>
          <a:p>
            <a:pPr marL="0" indent="0" algn="ctr">
              <a:buNone/>
            </a:pPr>
            <a:r>
              <a:rPr lang="en-GB" sz="2800"/>
              <a:t>A child is a person who has </a:t>
            </a:r>
            <a:r>
              <a:rPr lang="en-GB" sz="2800" b="1"/>
              <a:t>not yet reached their 18</a:t>
            </a:r>
            <a:r>
              <a:rPr lang="en-GB" sz="2800" b="1" baseline="30000"/>
              <a:t>th</a:t>
            </a:r>
            <a:r>
              <a:rPr lang="en-GB" sz="2800" b="1"/>
              <a:t> birthday. </a:t>
            </a:r>
            <a:br>
              <a:rPr lang="en-GB" sz="2800"/>
            </a:br>
            <a:r>
              <a:rPr lang="en-GB" sz="2800"/>
              <a:t>On their 18</a:t>
            </a:r>
            <a:r>
              <a:rPr lang="en-GB" sz="2800" baseline="30000"/>
              <a:t>th</a:t>
            </a:r>
            <a:r>
              <a:rPr lang="en-GB" sz="2800"/>
              <a:t> birthday they legally become an adult.</a:t>
            </a:r>
          </a:p>
          <a:p>
            <a:pPr marL="0" indent="0" algn="ctr">
              <a:buNone/>
            </a:pPr>
            <a:endParaRPr lang="en-GB" sz="2800"/>
          </a:p>
          <a:p>
            <a:pPr marL="0" indent="0" algn="ctr">
              <a:buNone/>
            </a:pPr>
            <a:r>
              <a:rPr lang="en-GB" sz="2800"/>
              <a:t>Child and young person can be used interchangeably</a:t>
            </a:r>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8</a:t>
            </a:fld>
            <a:endParaRPr lang="en-GB"/>
          </a:p>
        </p:txBody>
      </p:sp>
    </p:spTree>
    <p:extLst>
      <p:ext uri="{BB962C8B-B14F-4D97-AF65-F5344CB8AC3E}">
        <p14:creationId xmlns:p14="http://schemas.microsoft.com/office/powerpoint/2010/main" val="2648979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F44E-5580-43BC-ABB5-D3CAC69BEA6C}"/>
              </a:ext>
            </a:extLst>
          </p:cNvPr>
          <p:cNvSpPr>
            <a:spLocks noGrp="1"/>
          </p:cNvSpPr>
          <p:nvPr>
            <p:ph type="title"/>
          </p:nvPr>
        </p:nvSpPr>
        <p:spPr/>
        <p:txBody>
          <a:bodyPr>
            <a:noAutofit/>
          </a:bodyPr>
          <a:lstStyle/>
          <a:p>
            <a:br>
              <a:rPr lang="en-US">
                <a:solidFill>
                  <a:schemeClr val="tx1"/>
                </a:solidFill>
                <a:latin typeface="Calibri" pitchFamily="80" charset="0"/>
              </a:rPr>
            </a:br>
            <a:r>
              <a:rPr lang="en-US">
                <a:latin typeface="Calibri" pitchFamily="80" charset="0"/>
              </a:rPr>
              <a:t>Adults working with children have a duty to…</a:t>
            </a:r>
            <a:endParaRPr lang="en-GB"/>
          </a:p>
        </p:txBody>
      </p:sp>
      <p:sp>
        <p:nvSpPr>
          <p:cNvPr id="3" name="Content Placeholder 2">
            <a:extLst>
              <a:ext uri="{FF2B5EF4-FFF2-40B4-BE49-F238E27FC236}">
                <a16:creationId xmlns:a16="http://schemas.microsoft.com/office/drawing/2014/main" id="{6B00EBB0-C201-4A10-94AA-7CB90BEB9D0A}"/>
              </a:ext>
            </a:extLst>
          </p:cNvPr>
          <p:cNvSpPr>
            <a:spLocks noGrp="1"/>
          </p:cNvSpPr>
          <p:nvPr>
            <p:ph idx="1"/>
          </p:nvPr>
        </p:nvSpPr>
        <p:spPr/>
        <p:txBody>
          <a:bodyPr>
            <a:normAutofit lnSpcReduction="10000"/>
          </a:bodyPr>
          <a:lstStyle/>
          <a:p>
            <a:pPr marL="342900" indent="-342900"/>
            <a:r>
              <a:rPr lang="en-US" sz="2800">
                <a:latin typeface="Calibri" pitchFamily="80" charset="0"/>
              </a:rPr>
              <a:t>Safeguard and promote the </a:t>
            </a:r>
            <a:r>
              <a:rPr lang="en-US" sz="2800" b="1">
                <a:latin typeface="Calibri" pitchFamily="80" charset="0"/>
              </a:rPr>
              <a:t>interests and wellbeing of children</a:t>
            </a:r>
          </a:p>
          <a:p>
            <a:pPr marL="342900" indent="-342900"/>
            <a:endParaRPr lang="en-US" sz="2800">
              <a:latin typeface="Calibri" pitchFamily="80" charset="0"/>
            </a:endParaRPr>
          </a:p>
          <a:p>
            <a:pPr marL="342900" indent="-342900"/>
            <a:r>
              <a:rPr lang="en-US" sz="2800">
                <a:latin typeface="Calibri" pitchFamily="80" charset="0"/>
              </a:rPr>
              <a:t>Take all reasonable steps to </a:t>
            </a:r>
            <a:r>
              <a:rPr lang="en-US" sz="2800" b="1">
                <a:latin typeface="Calibri" pitchFamily="80" charset="0"/>
              </a:rPr>
              <a:t>safeguard children from harm and discrimination </a:t>
            </a:r>
          </a:p>
          <a:p>
            <a:pPr marL="342900" indent="-342900"/>
            <a:endParaRPr lang="en-US" sz="2800">
              <a:latin typeface="Calibri" pitchFamily="80" charset="0"/>
            </a:endParaRPr>
          </a:p>
          <a:p>
            <a:pPr marL="342900" indent="-342900"/>
            <a:r>
              <a:rPr lang="en-US" sz="2800">
                <a:latin typeface="Calibri" pitchFamily="80" charset="0"/>
              </a:rPr>
              <a:t>Respect their </a:t>
            </a:r>
            <a:r>
              <a:rPr lang="en-US" sz="2800" b="1">
                <a:latin typeface="Calibri" pitchFamily="80" charset="0"/>
              </a:rPr>
              <a:t>rights, wishes and feelings</a:t>
            </a:r>
          </a:p>
          <a:p>
            <a:pPr marL="342900" indent="-342900"/>
            <a:endParaRPr lang="en-US" sz="2800">
              <a:latin typeface="Calibri" pitchFamily="80" charset="0"/>
            </a:endParaRPr>
          </a:p>
          <a:p>
            <a:pPr marL="342900" indent="-342900"/>
            <a:r>
              <a:rPr lang="en-US" sz="2800">
                <a:latin typeface="Calibri" pitchFamily="80" charset="0"/>
              </a:rPr>
              <a:t>Protect themselves from any kind of </a:t>
            </a:r>
            <a:r>
              <a:rPr lang="en-US" sz="2800" b="1">
                <a:latin typeface="Calibri" pitchFamily="80" charset="0"/>
              </a:rPr>
              <a:t>accusations or risks</a:t>
            </a:r>
          </a:p>
          <a:p>
            <a:endParaRPr lang="en-GB"/>
          </a:p>
        </p:txBody>
      </p:sp>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9</a:t>
            </a:fld>
            <a:endParaRPr lang="en-GB"/>
          </a:p>
        </p:txBody>
      </p:sp>
    </p:spTree>
    <p:extLst>
      <p:ext uri="{BB962C8B-B14F-4D97-AF65-F5344CB8AC3E}">
        <p14:creationId xmlns:p14="http://schemas.microsoft.com/office/powerpoint/2010/main" val="564925328"/>
      </p:ext>
    </p:extLst>
  </p:cSld>
  <p:clrMapOvr>
    <a:masterClrMapping/>
  </p:clrMapOvr>
</p:sld>
</file>

<file path=ppt/theme/theme1.xml><?xml version="1.0" encoding="utf-8"?>
<a:theme xmlns:a="http://schemas.openxmlformats.org/drawingml/2006/main" name="2_Office Theme">
  <a:themeElements>
    <a:clrScheme name="Custom 1">
      <a:dk1>
        <a:srgbClr val="8C0E1D"/>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 2: Text Only">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44546A"/>
      </a:hlink>
      <a:folHlink>
        <a:srgbClr val="44546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3DCD8C5072BA54A8522AE78EFD7370D" ma:contentTypeVersion="4" ma:contentTypeDescription="Create a new document." ma:contentTypeScope="" ma:versionID="ded82987d6406a49ad8fbeb493b177a5">
  <xsd:schema xmlns:xsd="http://www.w3.org/2001/XMLSchema" xmlns:xs="http://www.w3.org/2001/XMLSchema" xmlns:p="http://schemas.microsoft.com/office/2006/metadata/properties" xmlns:ns2="7457c5df-f30a-4164-9210-1d27235c352a" targetNamespace="http://schemas.microsoft.com/office/2006/metadata/properties" ma:root="true" ma:fieldsID="1f52f1acfc8f73aafc115045e706f399" ns2:_="">
    <xsd:import namespace="7457c5df-f30a-4164-9210-1d27235c352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57c5df-f30a-4164-9210-1d27235c35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3F5465-DCC5-4FFE-850F-8DF41C6EA550}">
  <ds:schemaRefs>
    <ds:schemaRef ds:uri="http://schemas.microsoft.com/sharepoint/v3/contenttype/forms"/>
  </ds:schemaRefs>
</ds:datastoreItem>
</file>

<file path=customXml/itemProps2.xml><?xml version="1.0" encoding="utf-8"?>
<ds:datastoreItem xmlns:ds="http://schemas.openxmlformats.org/officeDocument/2006/customXml" ds:itemID="{49BD26FC-D0AE-47A3-947A-24A59BF50EB7}">
  <ds:schemaRefs>
    <ds:schemaRef ds:uri="7457c5df-f30a-4164-9210-1d27235c352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A81122C-04C8-4D42-9A95-6E7D3B1E5939}">
  <ds:schemaRefs>
    <ds:schemaRef ds:uri="7457c5df-f30a-4164-9210-1d27235c352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45</Slides>
  <Notes>14</Notes>
  <HiddenSlides>0</HiddenSlides>
  <ScaleCrop>false</ScaleCrop>
  <HeadingPairs>
    <vt:vector size="4" baseType="variant">
      <vt:variant>
        <vt:lpstr>Theme</vt:lpstr>
      </vt:variant>
      <vt:variant>
        <vt:i4>3</vt:i4>
      </vt:variant>
      <vt:variant>
        <vt:lpstr>Slide Titles</vt:lpstr>
      </vt:variant>
      <vt:variant>
        <vt:i4>45</vt:i4>
      </vt:variant>
    </vt:vector>
  </HeadingPairs>
  <TitlesOfParts>
    <vt:vector size="48" baseType="lpstr">
      <vt:lpstr>2_Office Theme</vt:lpstr>
      <vt:lpstr>Slide 2: Text Only</vt:lpstr>
      <vt:lpstr>Office Theme</vt:lpstr>
      <vt:lpstr>WPAG Student Ambassador Training – Child Protection &amp; Safeguarding</vt:lpstr>
      <vt:lpstr> Child Protection &amp; Safeguarding</vt:lpstr>
      <vt:lpstr>What is Safeguarding?</vt:lpstr>
      <vt:lpstr>True or false?</vt:lpstr>
      <vt:lpstr>Historical Abuse Cases</vt:lpstr>
      <vt:lpstr> Our organisational needs</vt:lpstr>
      <vt:lpstr>Laws</vt:lpstr>
      <vt:lpstr>We follow England’s definition of a child:</vt:lpstr>
      <vt:lpstr> Adults working with children have a duty to…</vt:lpstr>
      <vt:lpstr>What does Safeguarding cover? </vt:lpstr>
      <vt:lpstr>What else does Safeguarding cover? </vt:lpstr>
      <vt:lpstr>Dealing with difficult questions…</vt:lpstr>
      <vt:lpstr>PowerPoint Presentation</vt:lpstr>
      <vt:lpstr>The 4 Types of Abuse</vt:lpstr>
      <vt:lpstr>Physical Abuse</vt:lpstr>
      <vt:lpstr>Emotional Abuse</vt:lpstr>
      <vt:lpstr>Sexual Abuse</vt:lpstr>
      <vt:lpstr>Grooming</vt:lpstr>
      <vt:lpstr>Neglect</vt:lpstr>
      <vt:lpstr>Bullying</vt:lpstr>
      <vt:lpstr>Cyber Bullying</vt:lpstr>
      <vt:lpstr>Megans’ Story</vt:lpstr>
      <vt:lpstr>Has abuse happened?</vt:lpstr>
      <vt:lpstr>Evie’s Story</vt:lpstr>
      <vt:lpstr>PowerPoint Presentation</vt:lpstr>
      <vt:lpstr>Should a child freely offer you information…</vt:lpstr>
      <vt:lpstr>Should a child freely offer you information…</vt:lpstr>
      <vt:lpstr>Dealing with a disclosure</vt:lpstr>
      <vt:lpstr>Dealing with a disclosure - Confidentiality</vt:lpstr>
      <vt:lpstr>PowerPoint Presentation</vt:lpstr>
      <vt:lpstr>Megan’s story – What can you recall?</vt:lpstr>
      <vt:lpstr>Record</vt:lpstr>
      <vt:lpstr>What happens after a disclosure?</vt:lpstr>
      <vt:lpstr>PowerPoint Presentation</vt:lpstr>
      <vt:lpstr>Barriers</vt:lpstr>
      <vt:lpstr>Barriers a child might face when making a disclosure about abuse </vt:lpstr>
      <vt:lpstr> Barriers to adults responding appropriately to disclosures or noticing signs of abuse</vt:lpstr>
      <vt:lpstr>Reporting – How do you report?</vt:lpstr>
      <vt:lpstr>Summary</vt:lpstr>
      <vt:lpstr>PowerPoint Presentation</vt:lpstr>
      <vt:lpstr>Child Protection Officers</vt:lpstr>
      <vt:lpstr>Scenario when working with young people</vt:lpstr>
      <vt:lpstr>Scenario!</vt:lpstr>
      <vt:lpstr>Scenario!</vt:lpstr>
      <vt:lpstr>Thank you for listening!</vt:lpstr>
    </vt:vector>
  </TitlesOfParts>
  <Company>Lancaster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Higher Education:                               Choosing University Courses and Places</dc:title>
  <dc:creator>Heron, Rebecca</dc:creator>
  <cp:revision>3</cp:revision>
  <cp:lastPrinted>2015-02-17T17:48:48Z</cp:lastPrinted>
  <dcterms:created xsi:type="dcterms:W3CDTF">2014-10-09T10:55:31Z</dcterms:created>
  <dcterms:modified xsi:type="dcterms:W3CDTF">2021-02-19T15:30:34Z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0x01010033DCD8C5072BA54A8522AE78EFD7370D</vt:lpwstr>
  </property>
</Properties>
</file>